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258" r:id="rId4"/>
    <p:sldId id="265" r:id="rId5"/>
    <p:sldId id="267" r:id="rId6"/>
    <p:sldId id="268" r:id="rId7"/>
    <p:sldId id="269" r:id="rId8"/>
    <p:sldId id="259" r:id="rId9"/>
    <p:sldId id="260" r:id="rId10"/>
    <p:sldId id="261" r:id="rId11"/>
    <p:sldId id="262" r:id="rId12"/>
    <p:sldId id="266" r:id="rId13"/>
    <p:sldId id="264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121" d="100"/>
          <a:sy n="12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6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7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0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616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56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8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Friday, April 26,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4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Friday, April 26,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1245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kvfkcamXs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eónovo 3D kruh">
            <a:extLst>
              <a:ext uri="{FF2B5EF4-FFF2-40B4-BE49-F238E27FC236}">
                <a16:creationId xmlns:a16="http://schemas.microsoft.com/office/drawing/2014/main" id="{046F6436-29C7-4DF8-452D-EE3397E84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1" b="10621"/>
          <a:stretch/>
        </p:blipFill>
        <p:spPr>
          <a:xfrm>
            <a:off x="0" y="-471913"/>
            <a:ext cx="12191980" cy="686551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2ACC86-1F41-81DC-6F73-5F065AD72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583" y="-667053"/>
            <a:ext cx="7519583" cy="1927695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sk-SK" sz="2200" dirty="0" err="1">
                <a:solidFill>
                  <a:schemeClr val="bg1"/>
                </a:solidFill>
                <a:latin typeface="Normatica Rg" panose="02000503060000020004" pitchFamily="2" charset="0"/>
              </a:rPr>
              <a:t>DIGItÁLNA</a:t>
            </a:r>
            <a:r>
              <a:rPr lang="sk-SK" sz="2200" dirty="0">
                <a:solidFill>
                  <a:schemeClr val="bg1"/>
                </a:solidFill>
                <a:latin typeface="Normatica Rg" panose="02000503060000020004" pitchFamily="2" charset="0"/>
              </a:rPr>
              <a:t> MAĽBA-KONCEPT ART</a:t>
            </a:r>
            <a:br>
              <a:rPr lang="sk-SK" sz="2200" dirty="0">
                <a:solidFill>
                  <a:schemeClr val="bg1"/>
                </a:solidFill>
                <a:latin typeface="Normatica Rg" panose="02000503060000020004" pitchFamily="2" charset="0"/>
              </a:rPr>
            </a:br>
            <a:br>
              <a:rPr lang="sk-SK" sz="2200" dirty="0">
                <a:solidFill>
                  <a:schemeClr val="bg1"/>
                </a:solidFill>
                <a:latin typeface="Normatica Rg" panose="02000503060000020004" pitchFamily="2" charset="0"/>
              </a:rPr>
            </a:br>
            <a:r>
              <a:rPr lang="sk-SK" sz="2200" dirty="0">
                <a:solidFill>
                  <a:schemeClr val="bg1"/>
                </a:solidFill>
                <a:latin typeface="Normatica Rg" panose="02000503060000020004" pitchFamily="2" charset="0"/>
              </a:rPr>
              <a:t>ŠKOLA UMELECKÉHO PRIEMYSLU, JAKOBYHO15, KOŠICE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1DEB652-CD49-4786-9154-A1A30E195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19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A7483D-55E4-41F7-8F87-19FAB2AE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399291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FD5358-E7E1-48E4-8AAF-72C5A5486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122B860-4C94-FE4A-C498-ECF9717B5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5"/>
          <a:stretch/>
        </p:blipFill>
        <p:spPr>
          <a:xfrm>
            <a:off x="120489" y="2606567"/>
            <a:ext cx="5350831" cy="425143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61C2A33-8048-34EE-2F9A-5749D622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96" y="-630883"/>
            <a:ext cx="6274905" cy="1568824"/>
          </a:xfrm>
        </p:spPr>
        <p:txBody>
          <a:bodyPr>
            <a:normAutofit/>
          </a:bodyPr>
          <a:lstStyle/>
          <a:p>
            <a:r>
              <a:rPr lang="sk-SK" dirty="0">
                <a:latin typeface="Normatica Rg" panose="02000503060000020004" pitchFamily="2" charset="0"/>
              </a:rPr>
              <a:t>ABSOLVENTI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28C3DE-BC92-DD3B-1065-D44F5BC5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374" y="1034804"/>
            <a:ext cx="4350659" cy="26252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k-SK" sz="1800" dirty="0">
                <a:latin typeface="Normatica Rg" panose="02000503060000020004" pitchFamily="2" charset="0"/>
              </a:rPr>
              <a:t>2020 - 8 (5 chlapcov/3 dievčatá)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dirty="0">
                <a:latin typeface="Normatica Rg" panose="02000503060000020004" pitchFamily="2" charset="0"/>
              </a:rPr>
              <a:t>2021 - 13 (5 chlapcov/8 dievčat)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dirty="0">
                <a:latin typeface="Normatica Rg" panose="02000503060000020004" pitchFamily="2" charset="0"/>
              </a:rPr>
              <a:t>2022 - 9 (1 chlapec/8 dievčat)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dirty="0">
                <a:latin typeface="Normatica Rg" panose="02000503060000020004" pitchFamily="2" charset="0"/>
              </a:rPr>
              <a:t>2023 - 8 (2 chlapci/6 dievčat)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1800" b="1" dirty="0">
                <a:solidFill>
                  <a:srgbClr val="FF0000"/>
                </a:solidFill>
                <a:latin typeface="Normatica Rg" panose="02000503060000020004" pitchFamily="2" charset="0"/>
              </a:rPr>
              <a:t>Spolu 38 absolventov (13 ch/25 d)</a:t>
            </a:r>
          </a:p>
          <a:p>
            <a:pPr marL="0" indent="0">
              <a:lnSpc>
                <a:spcPct val="110000"/>
              </a:lnSpc>
              <a:buNone/>
            </a:pPr>
            <a:endParaRPr lang="sk-SK" sz="1800" dirty="0">
              <a:latin typeface="Normatica Rg" panose="02000503060000020004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sk-SK" sz="1800" dirty="0">
                <a:latin typeface="Normatica Rg" panose="02000503060000020004" pitchFamily="2" charset="0"/>
              </a:rPr>
              <a:t> </a:t>
            </a:r>
          </a:p>
          <a:p>
            <a:pPr>
              <a:lnSpc>
                <a:spcPct val="110000"/>
              </a:lnSpc>
            </a:pPr>
            <a:endParaRPr lang="sk-SK" sz="1800" dirty="0">
              <a:latin typeface="Normatica Rg" panose="02000503060000020004" pitchFamily="2" charset="0"/>
            </a:endParaRPr>
          </a:p>
          <a:p>
            <a:pPr>
              <a:lnSpc>
                <a:spcPct val="110000"/>
              </a:lnSpc>
            </a:pPr>
            <a:endParaRPr lang="sk-SK" sz="1800" dirty="0">
              <a:latin typeface="Normatica Rg" panose="02000503060000020004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sk-SK" sz="1800" dirty="0">
              <a:latin typeface="Normatica Rg" panose="02000503060000020004" pitchFamily="2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8A14757-C72B-EA14-9A56-C6BE570DE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58" b="2"/>
          <a:stretch/>
        </p:blipFill>
        <p:spPr>
          <a:xfrm>
            <a:off x="7162209" y="158482"/>
            <a:ext cx="4649720" cy="36053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FEF205-91EC-45C0-B129-C4B7B770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A2FAE8-3610-4EDB-85F1-C20BCF890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0799"/>
            <a:ext cx="4076696" cy="4572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99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C104CBB4-BCE1-9CB9-ECD2-0C1AEE0A36EC}"/>
              </a:ext>
            </a:extLst>
          </p:cNvPr>
          <p:cNvSpPr txBox="1"/>
          <p:nvPr/>
        </p:nvSpPr>
        <p:spPr>
          <a:xfrm>
            <a:off x="7575197" y="3765453"/>
            <a:ext cx="6096000" cy="2636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sk-SK" b="1" dirty="0">
                <a:latin typeface="Normatica Rg" panose="02000503060000020004" pitchFamily="2" charset="0"/>
              </a:rPr>
              <a:t>Školský rok 2023/24</a:t>
            </a:r>
          </a:p>
          <a:p>
            <a:pPr>
              <a:lnSpc>
                <a:spcPct val="150000"/>
              </a:lnSpc>
            </a:pPr>
            <a:r>
              <a:rPr lang="sk-SK" dirty="0">
                <a:latin typeface="Normatica Rg" panose="02000503060000020004" pitchFamily="2" charset="0"/>
              </a:rPr>
              <a:t>4. ročník 2 chlapci/7 dievčat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dirty="0">
                <a:latin typeface="Normatica Rg" panose="02000503060000020004" pitchFamily="2" charset="0"/>
              </a:rPr>
              <a:t>3. ročník 8 dievčat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k-SK" dirty="0">
                <a:latin typeface="Normatica Rg" panose="02000503060000020004" pitchFamily="2" charset="0"/>
              </a:rPr>
              <a:t>2. ročník 9 dievčat</a:t>
            </a:r>
          </a:p>
          <a:p>
            <a:pPr>
              <a:lnSpc>
                <a:spcPct val="150000"/>
              </a:lnSpc>
            </a:pPr>
            <a:r>
              <a:rPr lang="sk-SK" dirty="0">
                <a:latin typeface="Normatica Rg" panose="02000503060000020004" pitchFamily="2" charset="0"/>
              </a:rPr>
              <a:t>1. ročník 1 chlapec/6 dievčat</a:t>
            </a:r>
          </a:p>
          <a:p>
            <a:pPr marL="342900" indent="-342900">
              <a:lnSpc>
                <a:spcPct val="110000"/>
              </a:lnSpc>
              <a:buAutoNum type="arabicPeriod"/>
            </a:pPr>
            <a:endParaRPr lang="sk-SK" dirty="0">
              <a:latin typeface="Normatica Rg" panose="02000503060000020004" pitchFamily="2" charset="0"/>
            </a:endParaRPr>
          </a:p>
          <a:p>
            <a:pPr>
              <a:lnSpc>
                <a:spcPct val="110000"/>
              </a:lnSpc>
            </a:pPr>
            <a:r>
              <a:rPr lang="sk-SK" b="1" dirty="0">
                <a:latin typeface="Normatica Rg" panose="02000503060000020004" pitchFamily="2" charset="0"/>
              </a:rPr>
              <a:t>Spolu 33 - 3 ch/30 d</a:t>
            </a:r>
          </a:p>
        </p:txBody>
      </p:sp>
    </p:spTree>
    <p:extLst>
      <p:ext uri="{BB962C8B-B14F-4D97-AF65-F5344CB8AC3E}">
        <p14:creationId xmlns:p14="http://schemas.microsoft.com/office/powerpoint/2010/main" val="353112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9D89B5-CCAB-4617-B70E-501DBE3C8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901475-2A63-341F-186A-6086EC5B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5" y="4583953"/>
            <a:ext cx="4685857" cy="1465973"/>
          </a:xfrm>
        </p:spPr>
        <p:txBody>
          <a:bodyPr anchor="t">
            <a:normAutofit/>
          </a:bodyPr>
          <a:lstStyle/>
          <a:p>
            <a:r>
              <a:rPr lang="sk-SK" sz="2800" dirty="0">
                <a:latin typeface="Normatica Rg" panose="02000503060000020004" pitchFamily="2" charset="0"/>
              </a:rPr>
              <a:t>VÝZVY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665B7A2-6CAF-826A-37EA-3ABFCB19A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18" b="3166"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AC38CC-4628-D46B-28C4-514FE538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159" y="4658613"/>
            <a:ext cx="5638800" cy="146597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sk-SK" sz="1400" dirty="0">
                <a:latin typeface="Normatica Rg" panose="02000503060000020004" pitchFamily="2" charset="0"/>
              </a:rPr>
              <a:t>AI</a:t>
            </a:r>
          </a:p>
          <a:p>
            <a:pPr>
              <a:lnSpc>
                <a:spcPct val="110000"/>
              </a:lnSpc>
            </a:pPr>
            <a:r>
              <a:rPr lang="sk-SK" sz="1400" dirty="0">
                <a:latin typeface="Normatica Rg" panose="02000503060000020004" pitchFamily="2" charset="0"/>
              </a:rPr>
              <a:t>ODBORNÁ PRAX </a:t>
            </a:r>
          </a:p>
          <a:p>
            <a:pPr>
              <a:lnSpc>
                <a:spcPct val="110000"/>
              </a:lnSpc>
            </a:pPr>
            <a:r>
              <a:rPr lang="sk-SK" sz="1400" dirty="0">
                <a:latin typeface="Normatica Rg" panose="02000503060000020004" pitchFamily="2" charset="0"/>
              </a:rPr>
              <a:t>MATERIÁLNO TECHNICKÉ VYBAVENIE</a:t>
            </a:r>
          </a:p>
          <a:p>
            <a:pPr>
              <a:lnSpc>
                <a:spcPct val="110000"/>
              </a:lnSpc>
            </a:pPr>
            <a:r>
              <a:rPr lang="sk-SK" sz="1400" dirty="0">
                <a:latin typeface="Normatica Rg" panose="02000503060000020004" pitchFamily="2" charset="0"/>
              </a:rPr>
              <a:t>NÁROČNOSŤ ŠTÚDIA</a:t>
            </a:r>
          </a:p>
          <a:p>
            <a:pPr>
              <a:lnSpc>
                <a:spcPct val="110000"/>
              </a:lnSpc>
            </a:pPr>
            <a:r>
              <a:rPr lang="sk-SK" sz="1400" dirty="0">
                <a:latin typeface="Normatica Rg" panose="02000503060000020004" pitchFamily="2" charset="0"/>
              </a:rPr>
              <a:t>PEDAGÓGOVIA Z PRAXE</a:t>
            </a:r>
          </a:p>
          <a:p>
            <a:pPr marL="0" indent="0">
              <a:lnSpc>
                <a:spcPct val="110000"/>
              </a:lnSpc>
              <a:buNone/>
            </a:pPr>
            <a:endParaRPr lang="sk-SK" sz="1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5DEFE8-24AF-47F7-B020-D4D76ABA1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AE3873-25FC-4346-B1D5-82E5F9D95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7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0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jekt pre obsah 6" descr="Obrázok, na ktorom je animák, animácia, snímka obrazovky, počítačom vytvorené umelecké dielo&#10;&#10;Automaticky generovaný popis">
            <a:hlinkClick r:id="rId2"/>
            <a:extLst>
              <a:ext uri="{FF2B5EF4-FFF2-40B4-BE49-F238E27FC236}">
                <a16:creationId xmlns:a16="http://schemas.microsoft.com/office/drawing/2014/main" id="{3BDADAD2-23C8-1965-66FD-219D059A7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33"/>
          <a:stretch/>
        </p:blipFill>
        <p:spPr>
          <a:xfrm>
            <a:off x="20" y="-1824"/>
            <a:ext cx="12191980" cy="686551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DEB652-CD49-4786-9154-A1A30E195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19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A7483D-55E4-41F7-8F87-19FAB2AE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399291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4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, snímka obrazovky, písmo, logo&#10;&#10;Automaticky generovaný popis">
            <a:extLst>
              <a:ext uri="{FF2B5EF4-FFF2-40B4-BE49-F238E27FC236}">
                <a16:creationId xmlns:a16="http://schemas.microsoft.com/office/drawing/2014/main" id="{AAA5889B-37C5-D776-967D-D4395A2A9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226" y="0"/>
            <a:ext cx="4863548" cy="6874361"/>
          </a:xfrm>
        </p:spPr>
      </p:pic>
    </p:spTree>
    <p:extLst>
      <p:ext uri="{BB962C8B-B14F-4D97-AF65-F5344CB8AC3E}">
        <p14:creationId xmlns:p14="http://schemas.microsoft.com/office/powerpoint/2010/main" val="3020050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340C3-0E69-6002-489B-40D5DB94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94" y="278693"/>
            <a:ext cx="10241280" cy="1234440"/>
          </a:xfrm>
        </p:spPr>
        <p:txBody>
          <a:bodyPr/>
          <a:lstStyle/>
          <a:p>
            <a:r>
              <a:rPr lang="sk-SK" dirty="0">
                <a:latin typeface="Normatica Rg" panose="02000503060000020004" pitchFamily="2" charset="0"/>
              </a:rPr>
              <a:t>2013-2016</a:t>
            </a:r>
            <a:br>
              <a:rPr lang="sk-SK" dirty="0">
                <a:latin typeface="Normatica Rg" panose="02000503060000020004" pitchFamily="2" charset="0"/>
              </a:rPr>
            </a:br>
            <a:r>
              <a:rPr lang="sk-SK" dirty="0" err="1">
                <a:latin typeface="Normatica Rg" panose="02000503060000020004" pitchFamily="2" charset="0"/>
              </a:rPr>
              <a:t>Noemi</a:t>
            </a:r>
            <a:r>
              <a:rPr lang="sk-SK" dirty="0">
                <a:latin typeface="Normatica Rg" panose="02000503060000020004" pitchFamily="2" charset="0"/>
              </a:rPr>
              <a:t>, Zsolt a MARTIN</a:t>
            </a:r>
          </a:p>
        </p:txBody>
      </p:sp>
      <p:pic>
        <p:nvPicPr>
          <p:cNvPr id="7" name="Obrázok 6" descr="Obrázok, na ktorom je ľudská tvár, osoba, brada, čelo&#10;&#10;Automaticky generovaný popis">
            <a:extLst>
              <a:ext uri="{FF2B5EF4-FFF2-40B4-BE49-F238E27FC236}">
                <a16:creationId xmlns:a16="http://schemas.microsoft.com/office/drawing/2014/main" id="{2231AB26-E9A0-7D95-F3C0-2AD83C498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31303" y="1960767"/>
            <a:ext cx="3959225" cy="3959225"/>
          </a:xfrm>
          <a:prstGeom prst="rect">
            <a:avLst/>
          </a:prstGeom>
        </p:spPr>
      </p:pic>
      <p:pic>
        <p:nvPicPr>
          <p:cNvPr id="11" name="Zástupný objekt pre obsah 10" descr="Obrázok, na ktorom je ošatenie, osoba, exteriér, tráva&#10;&#10;Automaticky generovaný popis">
            <a:extLst>
              <a:ext uri="{FF2B5EF4-FFF2-40B4-BE49-F238E27FC236}">
                <a16:creationId xmlns:a16="http://schemas.microsoft.com/office/drawing/2014/main" id="{E5484F85-A73B-9BBC-0376-1A725CE98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9194" y="1960768"/>
            <a:ext cx="5563046" cy="3959225"/>
          </a:xfrm>
        </p:spPr>
      </p:pic>
    </p:spTree>
    <p:extLst>
      <p:ext uri="{BB962C8B-B14F-4D97-AF65-F5344CB8AC3E}">
        <p14:creationId xmlns:p14="http://schemas.microsoft.com/office/powerpoint/2010/main" val="1837060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3FAF688D-0C7C-4192-9E71-43D0E22A3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33C968-6A20-2B98-08D5-EE4A17E67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7" y="251791"/>
            <a:ext cx="6089373" cy="1233488"/>
          </a:xfrm>
        </p:spPr>
        <p:txBody>
          <a:bodyPr>
            <a:normAutofit/>
          </a:bodyPr>
          <a:lstStyle/>
          <a:p>
            <a:r>
              <a:rPr lang="sk-SK" dirty="0">
                <a:latin typeface="Normatica Rg" panose="02000503060000020004" pitchFamily="2" charset="0"/>
              </a:rPr>
              <a:t>PARTNERI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A3AEC4C-2077-116D-C53C-0666E8AB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" r="3394" b="1"/>
          <a:stretch/>
        </p:blipFill>
        <p:spPr>
          <a:xfrm>
            <a:off x="1232450" y="225288"/>
            <a:ext cx="3359427" cy="178079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A6AB3C0-8D47-89C5-D7EE-95B768952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" r="2375" b="1"/>
          <a:stretch/>
        </p:blipFill>
        <p:spPr>
          <a:xfrm>
            <a:off x="1391476" y="2195590"/>
            <a:ext cx="3200401" cy="1696506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3C811D3-D028-0527-989A-35EF8FD38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2625" y="1868722"/>
            <a:ext cx="6089373" cy="3438638"/>
          </a:xfrm>
        </p:spPr>
        <p:txBody>
          <a:bodyPr>
            <a:normAutofit/>
          </a:bodyPr>
          <a:lstStyle/>
          <a:p>
            <a:r>
              <a:rPr lang="sk-SK" sz="1800" dirty="0">
                <a:latin typeface="Normatica Rg" panose="02000503060000020004" pitchFamily="2" charset="0"/>
              </a:rPr>
              <a:t>PIXELFEDERATION </a:t>
            </a:r>
          </a:p>
          <a:p>
            <a:r>
              <a:rPr lang="sk-SK" sz="1800" dirty="0">
                <a:latin typeface="Normatica Rg" panose="02000503060000020004" pitchFamily="2" charset="0"/>
              </a:rPr>
              <a:t>FUNKTU</a:t>
            </a:r>
          </a:p>
          <a:p>
            <a:r>
              <a:rPr lang="sk-SK" sz="1800" dirty="0">
                <a:latin typeface="Normatica Rg" panose="02000503060000020004" pitchFamily="2" charset="0"/>
              </a:rPr>
              <a:t>GAMESFARM</a:t>
            </a:r>
          </a:p>
          <a:p>
            <a:r>
              <a:rPr lang="sk-SK" sz="1800" dirty="0">
                <a:latin typeface="Normatica Rg" panose="02000503060000020004" pitchFamily="2" charset="0"/>
              </a:rPr>
              <a:t>SGDA</a:t>
            </a:r>
          </a:p>
          <a:p>
            <a:r>
              <a:rPr lang="sk-SK" sz="1800" dirty="0">
                <a:latin typeface="Normatica Rg" panose="02000503060000020004" pitchFamily="2" charset="0"/>
              </a:rPr>
              <a:t>GAMEDAYS (2017 FEST ANČA, Žilina)</a:t>
            </a:r>
          </a:p>
          <a:p>
            <a:r>
              <a:rPr lang="sk-SK" sz="1800" dirty="0">
                <a:latin typeface="Normatica Rg" panose="02000503060000020004" pitchFamily="2" charset="0"/>
              </a:rPr>
              <a:t>DOGFIGHT CLUB</a:t>
            </a:r>
          </a:p>
          <a:p>
            <a:r>
              <a:rPr lang="sk-SK" sz="1800" dirty="0">
                <a:latin typeface="Normatica Rg" panose="02000503060000020004" pitchFamily="2" charset="0"/>
              </a:rPr>
              <a:t>TRIPPLE HILL</a:t>
            </a: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4F7788D7-A03B-4DDD-8C0D-ADB3C92A3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1C478E58-296A-4262-816D-D5661FA1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 descr="Obrázok, na ktorom je text, písmo, snímka obrazovky, grafika&#10;&#10;Automaticky generovaný popis">
            <a:extLst>
              <a:ext uri="{FF2B5EF4-FFF2-40B4-BE49-F238E27FC236}">
                <a16:creationId xmlns:a16="http://schemas.microsoft.com/office/drawing/2014/main" id="{B42A810D-DB28-0261-3925-7D86A1A5F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7" y="4469954"/>
            <a:ext cx="3359427" cy="15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21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6776E11-D4F7-41F6-9387-F95E1CB7A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5026FC-7ABC-4495-9B75-545BA295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60236"/>
            <a:ext cx="12198726" cy="1820735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D82C61-7131-49A1-A07A-B22E472B4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3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3D5C74-3AF5-4A74-8D32-8DF2C17CE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E03176-380A-4A7E-879A-D179D5F46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57800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366BEF-8F47-CD7E-B89D-5C370912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50" y="5564937"/>
            <a:ext cx="6789497" cy="1040942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  <a:latin typeface="Normatica Rg" panose="02000503060000020004" pitchFamily="2" charset="0"/>
              </a:rPr>
              <a:t>KONCEPT VÝUČBY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2CBEF707-876C-B901-5981-E5775A624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112"/>
          <a:stretch/>
        </p:blipFill>
        <p:spPr>
          <a:xfrm>
            <a:off x="8146678" y="7593"/>
            <a:ext cx="4058777" cy="5275782"/>
          </a:xfrm>
          <a:prstGeom prst="rect">
            <a:avLst/>
          </a:prstGeom>
        </p:spPr>
      </p:pic>
      <p:pic>
        <p:nvPicPr>
          <p:cNvPr id="11" name="Zástupný objekt pre obsah 10" descr="Obrázok, na ktorom je cicavec, mačka, kožušina, fúzy&#10;&#10;Automaticky generovaný popis">
            <a:extLst>
              <a:ext uri="{FF2B5EF4-FFF2-40B4-BE49-F238E27FC236}">
                <a16:creationId xmlns:a16="http://schemas.microsoft.com/office/drawing/2014/main" id="{D3C4E500-46A5-DE5D-6CAB-9D70A2E29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9760"/>
          <a:stretch/>
        </p:blipFill>
        <p:spPr>
          <a:xfrm>
            <a:off x="-5" y="10"/>
            <a:ext cx="8160126" cy="528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7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AFD30866-BF6A-4B05-D041-23B15500C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" r="1" b="1"/>
          <a:stretch/>
        </p:blipFill>
        <p:spPr>
          <a:xfrm>
            <a:off x="7399704" y="120284"/>
            <a:ext cx="4736916" cy="6737716"/>
          </a:xfrm>
          <a:prstGeom prst="rect">
            <a:avLst/>
          </a:prstGeom>
        </p:spPr>
      </p:pic>
      <p:pic>
        <p:nvPicPr>
          <p:cNvPr id="25" name="Obrázok 24" descr="Obrázok, na ktorom je maľovanie, kresba, dom, náčrt&#10;&#10;Automaticky generovaný popis">
            <a:extLst>
              <a:ext uri="{FF2B5EF4-FFF2-40B4-BE49-F238E27FC236}">
                <a16:creationId xmlns:a16="http://schemas.microsoft.com/office/drawing/2014/main" id="{6401AC00-68D5-77F5-CAAB-2991523D6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529"/>
            <a:ext cx="7387714" cy="54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7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čierno-biela, fotografie zátišia, váza, čiernobiely&#10;&#10;Automaticky generovaný popis">
            <a:extLst>
              <a:ext uri="{FF2B5EF4-FFF2-40B4-BE49-F238E27FC236}">
                <a16:creationId xmlns:a16="http://schemas.microsoft.com/office/drawing/2014/main" id="{9ADE8F5E-ACBB-7DBB-DDB1-7C8E31A82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10" r="28180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7" name="Obrázok 6" descr="Obrázok, na ktorom je nábytok, fľaša, sviečka, vnútri&#10;&#10;Automaticky generovaný popis">
            <a:extLst>
              <a:ext uri="{FF2B5EF4-FFF2-40B4-BE49-F238E27FC236}">
                <a16:creationId xmlns:a16="http://schemas.microsoft.com/office/drawing/2014/main" id="{4AABFDC4-3288-0417-AF20-2CDC46C0B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r="24842" b="-1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DBE1423-DE23-728F-438E-6D7AEB189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10" r="3207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46" name="Rectangle 41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7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ok 6" descr="Obrázok, na ktorom je snímka obrazovky, lopatové rýpadlo&#10;&#10;Automaticky generovaný popis">
            <a:extLst>
              <a:ext uri="{FF2B5EF4-FFF2-40B4-BE49-F238E27FC236}">
                <a16:creationId xmlns:a16="http://schemas.microsoft.com/office/drawing/2014/main" id="{D9E381D2-C79A-1C8D-6417-515D245AD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4" r="-2" b="548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99E9D01-9D75-82AA-2484-2080AC421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0" r="-2" b="-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Obrázok 4" descr="Obrázok, na ktorom je origami, umenie&#10;&#10; Automaticky generovaný popis so strednou spoľahlivosťou">
            <a:extLst>
              <a:ext uri="{FF2B5EF4-FFF2-40B4-BE49-F238E27FC236}">
                <a16:creationId xmlns:a16="http://schemas.microsoft.com/office/drawing/2014/main" id="{39D21242-664C-0BEE-C1EF-3EBB34D63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20" r="16692" b="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1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C1487210-3DC2-4CD7-97D2-075D2CE53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8D94916-019A-8341-596E-39D921F80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2" r="20999"/>
          <a:stretch/>
        </p:blipFill>
        <p:spPr>
          <a:xfrm>
            <a:off x="8216337" y="6791"/>
            <a:ext cx="3975661" cy="514995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B72A029-6BCA-9D4F-AA4A-8906872E6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" r="1986" b="2"/>
          <a:stretch/>
        </p:blipFill>
        <p:spPr>
          <a:xfrm>
            <a:off x="4139638" y="6791"/>
            <a:ext cx="3975661" cy="5131895"/>
          </a:xfrm>
          <a:prstGeom prst="rect">
            <a:avLst/>
          </a:prstGeom>
        </p:spPr>
      </p:pic>
      <p:pic>
        <p:nvPicPr>
          <p:cNvPr id="5" name="Obrázok 4" descr="Obrázok, na ktorom je vnútri, osoba, stôl, stena&#10;&#10;Automaticky generovaný popis">
            <a:extLst>
              <a:ext uri="{FF2B5EF4-FFF2-40B4-BE49-F238E27FC236}">
                <a16:creationId xmlns:a16="http://schemas.microsoft.com/office/drawing/2014/main" id="{8587E772-DA19-75A6-423E-773E7B69E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20" r="24278"/>
          <a:stretch/>
        </p:blipFill>
        <p:spPr>
          <a:xfrm>
            <a:off x="-1" y="7666"/>
            <a:ext cx="3975661" cy="5131894"/>
          </a:xfrm>
          <a:prstGeom prst="rect">
            <a:avLst/>
          </a:prstGeom>
        </p:spPr>
      </p:pic>
      <p:sp>
        <p:nvSpPr>
          <p:cNvPr id="32" name="Rectangle 19">
            <a:extLst>
              <a:ext uri="{FF2B5EF4-FFF2-40B4-BE49-F238E27FC236}">
                <a16:creationId xmlns:a16="http://schemas.microsoft.com/office/drawing/2014/main" id="{BC49B6E0-AC44-4C08-9792-FF75CAF3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3110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E317EE05-70B4-4EC2-88D4-385603BC5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73110"/>
            <a:ext cx="8115300" cy="159427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99000">
                <a:schemeClr val="accent2">
                  <a:alpha val="78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5EA4E486-95E6-4EDF-9F7F-25AF5913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91246" y="2583766"/>
            <a:ext cx="1600201" cy="6978889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7688F717-E1C8-4768-9F1E-901533E61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10075" y="-25753"/>
            <a:ext cx="1594272" cy="12192000"/>
          </a:xfrm>
          <a:prstGeom prst="rect">
            <a:avLst/>
          </a:prstGeom>
          <a:gradFill>
            <a:gsLst>
              <a:gs pos="16000">
                <a:schemeClr val="accent4">
                  <a:alpha val="0"/>
                </a:schemeClr>
              </a:gs>
              <a:gs pos="99000">
                <a:schemeClr val="accent4">
                  <a:alpha val="39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4EB406-8F28-4B3B-B42A-FF988582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62451" y="5273110"/>
            <a:ext cx="9729549" cy="1584890"/>
          </a:xfrm>
          <a:prstGeom prst="rect">
            <a:avLst/>
          </a:prstGeom>
          <a:gradFill>
            <a:gsLst>
              <a:gs pos="0">
                <a:schemeClr val="accent5">
                  <a:alpha val="49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4631CD-ABE4-B11E-2776-0FA5A0B2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89" y="5520059"/>
            <a:ext cx="7161622" cy="1110744"/>
          </a:xfrm>
        </p:spPr>
        <p:txBody>
          <a:bodyPr vert="horz" lIns="0" tIns="0" rIns="0" bIns="0" rtlCol="0" anchor="ctr">
            <a:normAutofit fontScale="90000"/>
          </a:bodyPr>
          <a:lstStyle/>
          <a:p>
            <a:r>
              <a:rPr lang="en-US" sz="3200" spc="750" dirty="0">
                <a:solidFill>
                  <a:schemeClr val="bg1"/>
                </a:solidFill>
                <a:latin typeface="Normatica Rg" panose="02000503060000020004" pitchFamily="2" charset="0"/>
              </a:rPr>
              <a:t>PRVÝ ABSOLVENTI 2016-20</a:t>
            </a:r>
            <a:br>
              <a:rPr lang="en-US" sz="3200" spc="750" dirty="0">
                <a:solidFill>
                  <a:schemeClr val="bg1"/>
                </a:solidFill>
                <a:latin typeface="Normatica Rg" panose="02000503060000020004" pitchFamily="2" charset="0"/>
              </a:rPr>
            </a:br>
            <a:r>
              <a:rPr lang="en-US" sz="3200" spc="750" dirty="0">
                <a:solidFill>
                  <a:schemeClr val="bg1"/>
                </a:solidFill>
                <a:latin typeface="Normatica Rg" panose="02000503060000020004" pitchFamily="2" charset="0"/>
              </a:rPr>
              <a:t>MATURITA </a:t>
            </a:r>
            <a:r>
              <a:rPr lang="en-US" sz="3200" spc="750" dirty="0" err="1">
                <a:solidFill>
                  <a:schemeClr val="bg1"/>
                </a:solidFill>
                <a:latin typeface="Normatica Rg" panose="02000503060000020004" pitchFamily="2" charset="0"/>
              </a:rPr>
              <a:t>cez</a:t>
            </a:r>
            <a:r>
              <a:rPr lang="en-US" sz="3200" spc="750" dirty="0">
                <a:solidFill>
                  <a:schemeClr val="bg1"/>
                </a:solidFill>
                <a:latin typeface="Normatica Rg" panose="02000503060000020004" pitchFamily="2" charset="0"/>
              </a:rPr>
              <a:t> PANDÉMIU</a:t>
            </a:r>
          </a:p>
        </p:txBody>
      </p:sp>
    </p:spTree>
    <p:extLst>
      <p:ext uri="{BB962C8B-B14F-4D97-AF65-F5344CB8AC3E}">
        <p14:creationId xmlns:p14="http://schemas.microsoft.com/office/powerpoint/2010/main" val="3511729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B00C61D4-1494-4B72-A2DD-C16D9ECAD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>
                  <a:alpha val="72000"/>
                </a:schemeClr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265C87-2F19-82F0-2965-6DCAF1ED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39651"/>
            <a:ext cx="2838733" cy="456774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lang="en-US" sz="2200" spc="750" dirty="0">
                <a:solidFill>
                  <a:schemeClr val="bg1"/>
                </a:solidFill>
                <a:latin typeface="Normatica Rg" panose="02000503060000020004" pitchFamily="2" charset="0"/>
              </a:rPr>
              <a:t>TEACHERBAND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E408C9-39DB-8760-60D3-70D90BE1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04" y="1491329"/>
            <a:ext cx="3172904" cy="1549021"/>
          </a:xfrm>
        </p:spPr>
        <p:txBody>
          <a:bodyPr vert="horz" lIns="0" tIns="0" rIns="0" bIns="0" rtlCol="0" anchor="b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 err="1">
                <a:solidFill>
                  <a:schemeClr val="bg1"/>
                </a:solidFill>
                <a:latin typeface="Normatica Rg" panose="02000503060000020004" pitchFamily="2" charset="0"/>
              </a:rPr>
              <a:t>ráczová</a:t>
            </a:r>
            <a:r>
              <a:rPr lang="en-US" sz="1200" b="1" cap="all" spc="600" dirty="0">
                <a:solidFill>
                  <a:schemeClr val="bg1"/>
                </a:solidFill>
                <a:latin typeface="Normatica Rg" panose="02000503060000020004" pitchFamily="2" charset="0"/>
              </a:rPr>
              <a:t>/</a:t>
            </a:r>
            <a:r>
              <a:rPr lang="en-US" sz="1200" b="1" cap="all" spc="600" dirty="0" err="1">
                <a:solidFill>
                  <a:schemeClr val="bg1"/>
                </a:solidFill>
                <a:latin typeface="Normatica Rg" panose="02000503060000020004" pitchFamily="2" charset="0"/>
              </a:rPr>
              <a:t>Fek</a:t>
            </a:r>
            <a:r>
              <a:rPr lang="en-US" sz="1200" b="1" cap="all" spc="600" dirty="0">
                <a:solidFill>
                  <a:schemeClr val="bg1"/>
                </a:solidFill>
                <a:latin typeface="Normatica Rg" panose="02000503060000020004" pitchFamily="2" charset="0"/>
              </a:rPr>
              <a:t>/Fabian/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 err="1">
                <a:solidFill>
                  <a:schemeClr val="bg1"/>
                </a:solidFill>
                <a:latin typeface="Normatica Rg" panose="02000503060000020004" pitchFamily="2" charset="0"/>
              </a:rPr>
              <a:t>Lukács</a:t>
            </a:r>
            <a:r>
              <a:rPr lang="en-US" sz="1200" b="1" cap="all" spc="600" dirty="0">
                <a:solidFill>
                  <a:schemeClr val="bg1"/>
                </a:solidFill>
                <a:latin typeface="Normatica Rg" panose="02000503060000020004" pitchFamily="2" charset="0"/>
              </a:rPr>
              <a:t>/</a:t>
            </a:r>
            <a:r>
              <a:rPr lang="en-US" sz="1200" b="1" cap="all" spc="600" dirty="0" err="1">
                <a:solidFill>
                  <a:schemeClr val="bg1"/>
                </a:solidFill>
                <a:latin typeface="Normatica Rg" panose="02000503060000020004" pitchFamily="2" charset="0"/>
              </a:rPr>
              <a:t>Kolčak</a:t>
            </a:r>
            <a:r>
              <a:rPr lang="en-US" sz="1200" b="1" cap="all" spc="600" dirty="0">
                <a:solidFill>
                  <a:schemeClr val="bg1"/>
                </a:solidFill>
                <a:latin typeface="Normatica Rg" panose="02000503060000020004" pitchFamily="2" charset="0"/>
              </a:rPr>
              <a:t>/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b="1" cap="all" spc="600" dirty="0">
                <a:solidFill>
                  <a:schemeClr val="bg1"/>
                </a:solidFill>
                <a:latin typeface="Normatica Rg" panose="02000503060000020004" pitchFamily="2" charset="0"/>
              </a:rPr>
              <a:t>BRATSKÝ/</a:t>
            </a:r>
            <a:r>
              <a:rPr lang="en-US" sz="1200" b="1" cap="all" spc="600" dirty="0" err="1">
                <a:solidFill>
                  <a:schemeClr val="bg1"/>
                </a:solidFill>
                <a:latin typeface="Normatica Rg" panose="02000503060000020004" pitchFamily="2" charset="0"/>
              </a:rPr>
              <a:t>NagyovÁ</a:t>
            </a:r>
            <a:endParaRPr lang="en-US" sz="1200" b="1" cap="all" spc="600" dirty="0">
              <a:solidFill>
                <a:schemeClr val="bg1"/>
              </a:solidFill>
              <a:latin typeface="Normatica Rg" panose="02000503060000020004" pitchFamily="2" charset="0"/>
            </a:endParaRPr>
          </a:p>
        </p:txBody>
      </p:sp>
      <p:pic>
        <p:nvPicPr>
          <p:cNvPr id="47" name="Obrázok 46" descr="Obrázok, na ktorom je zátišie, fotografie zátišia, nealkoholický nápoj, pomaranč&#10;&#10;Automaticky generovaný popis">
            <a:extLst>
              <a:ext uri="{FF2B5EF4-FFF2-40B4-BE49-F238E27FC236}">
                <a16:creationId xmlns:a16="http://schemas.microsoft.com/office/drawing/2014/main" id="{004DBAE1-9892-0109-46DF-DD0650C58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197" y="552067"/>
            <a:ext cx="2272393" cy="2840492"/>
          </a:xfrm>
          <a:prstGeom prst="rect">
            <a:avLst/>
          </a:prstGeom>
        </p:spPr>
      </p:pic>
      <p:pic>
        <p:nvPicPr>
          <p:cNvPr id="45" name="Obrázok 44" descr="Obrázok, na ktorom je kruh, vnútri&#10;&#10;Automaticky generovaný popis">
            <a:extLst>
              <a:ext uri="{FF2B5EF4-FFF2-40B4-BE49-F238E27FC236}">
                <a16:creationId xmlns:a16="http://schemas.microsoft.com/office/drawing/2014/main" id="{A2A4DC45-A7FD-7FC6-004F-991ECC8E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779" y="553719"/>
            <a:ext cx="2840492" cy="2840492"/>
          </a:xfrm>
          <a:prstGeom prst="rect">
            <a:avLst/>
          </a:prstGeom>
        </p:spPr>
      </p:pic>
      <p:pic>
        <p:nvPicPr>
          <p:cNvPr id="49" name="Obrázok 48" descr="Obrázok, na ktorom je náčrt, umelecká tlač, kresba, text&#10;&#10;Automaticky generovaný popis">
            <a:extLst>
              <a:ext uri="{FF2B5EF4-FFF2-40B4-BE49-F238E27FC236}">
                <a16:creationId xmlns:a16="http://schemas.microsoft.com/office/drawing/2014/main" id="{7CDD0F47-596A-26EB-ACC1-30C9F2603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891" y="3672787"/>
            <a:ext cx="2762378" cy="2840492"/>
          </a:xfrm>
          <a:prstGeom prst="rect">
            <a:avLst/>
          </a:prstGeom>
        </p:spPr>
      </p:pic>
      <p:pic>
        <p:nvPicPr>
          <p:cNvPr id="57" name="Obrázok 56" descr="Obrázok, na ktorom je maľovanie, ošatenie, umenie, ľudská tvár&#10;&#10;Automaticky generovaný popis">
            <a:extLst>
              <a:ext uri="{FF2B5EF4-FFF2-40B4-BE49-F238E27FC236}">
                <a16:creationId xmlns:a16="http://schemas.microsoft.com/office/drawing/2014/main" id="{8E18C90F-3C05-048A-1B3F-986C7CC8A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542" y="3748267"/>
            <a:ext cx="3665797" cy="2666868"/>
          </a:xfrm>
          <a:prstGeom prst="rect">
            <a:avLst/>
          </a:prstGeom>
        </p:spPr>
      </p:pic>
      <p:pic>
        <p:nvPicPr>
          <p:cNvPr id="69" name="Obrázok 68" descr="Obrázok, na ktorom je čierno-biela, nealkoholický nápoj, umenie, fľaša&#10;&#10;Automaticky generovaný popis">
            <a:extLst>
              <a:ext uri="{FF2B5EF4-FFF2-40B4-BE49-F238E27FC236}">
                <a16:creationId xmlns:a16="http://schemas.microsoft.com/office/drawing/2014/main" id="{EEA21DF5-15B7-0F6A-F64E-69CD35A08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331" y="3752680"/>
            <a:ext cx="2672349" cy="2672349"/>
          </a:xfrm>
          <a:prstGeom prst="rect">
            <a:avLst/>
          </a:prstGeom>
        </p:spPr>
      </p:pic>
      <p:pic>
        <p:nvPicPr>
          <p:cNvPr id="73" name="Obrázok 72" descr="Obrázok, na ktorom je ľudská tvár, chlap, osoba, ošatenie&#10;&#10;Automaticky generovaný popis">
            <a:extLst>
              <a:ext uri="{FF2B5EF4-FFF2-40B4-BE49-F238E27FC236}">
                <a16:creationId xmlns:a16="http://schemas.microsoft.com/office/drawing/2014/main" id="{2571C48A-8C30-1D10-983C-F36F326F4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39" y="3752680"/>
            <a:ext cx="2672349" cy="2672349"/>
          </a:xfrm>
          <a:prstGeom prst="rect">
            <a:avLst/>
          </a:prstGeom>
        </p:spPr>
      </p:pic>
      <p:pic>
        <p:nvPicPr>
          <p:cNvPr id="5" name="Obrázok 4" descr="Obrázok, na ktorom je maľovanie, umenie, kresba&#10;&#10;Automaticky generovaný popis">
            <a:extLst>
              <a:ext uri="{FF2B5EF4-FFF2-40B4-BE49-F238E27FC236}">
                <a16:creationId xmlns:a16="http://schemas.microsoft.com/office/drawing/2014/main" id="{8A03D2A7-BCBF-732E-EEEA-0000A04CD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460" y="552067"/>
            <a:ext cx="2909324" cy="284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523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DarkSeedLeftStep">
      <a:dk1>
        <a:srgbClr val="000000"/>
      </a:dk1>
      <a:lt1>
        <a:srgbClr val="FFFFFF"/>
      </a:lt1>
      <a:dk2>
        <a:srgbClr val="1A1634"/>
      </a:dk2>
      <a:lt2>
        <a:srgbClr val="F0F3F3"/>
      </a:lt2>
      <a:accent1>
        <a:srgbClr val="E72950"/>
      </a:accent1>
      <a:accent2>
        <a:srgbClr val="D5178E"/>
      </a:accent2>
      <a:accent3>
        <a:srgbClr val="DF29E7"/>
      </a:accent3>
      <a:accent4>
        <a:srgbClr val="7E17D5"/>
      </a:accent4>
      <a:accent5>
        <a:srgbClr val="4129E7"/>
      </a:accent5>
      <a:accent6>
        <a:srgbClr val="174ED5"/>
      </a:accent6>
      <a:hlink>
        <a:srgbClr val="7351C5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160</Words>
  <Application>Microsoft Macintosh PowerPoint</Application>
  <PresentationFormat>Širokouhlá</PresentationFormat>
  <Paragraphs>38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Normatica Rg</vt:lpstr>
      <vt:lpstr>Tw Cen MT</vt:lpstr>
      <vt:lpstr>GradientRiseVTI</vt:lpstr>
      <vt:lpstr>DIGItÁLNA MAĽBA-KONCEPT ART  ŠKOLA UMELECKÉHO PRIEMYSLU, JAKOBYHO15, KOŠICE</vt:lpstr>
      <vt:lpstr>2013-2016 Noemi, Zsolt a MARTIN</vt:lpstr>
      <vt:lpstr>PARTNERI</vt:lpstr>
      <vt:lpstr>KONCEPT VÝUČBY</vt:lpstr>
      <vt:lpstr>Prezentácia programu PowerPoint</vt:lpstr>
      <vt:lpstr>Prezentácia programu PowerPoint</vt:lpstr>
      <vt:lpstr>Prezentácia programu PowerPoint</vt:lpstr>
      <vt:lpstr>PRVÝ ABSOLVENTI 2016-20 MATURITA cez PANDÉMIU</vt:lpstr>
      <vt:lpstr>TEACHERBAND</vt:lpstr>
      <vt:lpstr>ABSOLVENTI</vt:lpstr>
      <vt:lpstr>VÝZVY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DIGItÁLNA MAĽBA-KONCEPT ART  ŠKOLA UMELECKÉHO PRIEMYSLU, JAKOBYHO 15, KOŠICE</dc:title>
  <dc:creator>Noémi Ráczová</dc:creator>
  <cp:lastModifiedBy>Noémi Ráczová</cp:lastModifiedBy>
  <cp:revision>34</cp:revision>
  <dcterms:created xsi:type="dcterms:W3CDTF">2023-12-09T11:16:14Z</dcterms:created>
  <dcterms:modified xsi:type="dcterms:W3CDTF">2024-04-26T15:04:57Z</dcterms:modified>
</cp:coreProperties>
</file>