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</p:sldIdLst>
  <p:sldSz cy="6858000" cx="9144000"/>
  <p:notesSz cx="6858000" cy="9144000"/>
  <p:embeddedFontLst>
    <p:embeddedFont>
      <p:font typeface="Bodoni"/>
      <p:regular r:id="rId56"/>
      <p:bold r:id="rId57"/>
      <p:italic r:id="rId58"/>
      <p:boldItalic r:id="rId5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60" roundtripDataSignature="AMtx7mj2lCrpqk08QSZq5xqp4KAJZ50Ll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customschemas.google.com/relationships/presentationmetadata" Target="meta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font" Target="fonts/Bodoni-bold.fntdata"/><Relationship Id="rId12" Type="http://schemas.openxmlformats.org/officeDocument/2006/relationships/slide" Target="slides/slide7.xml"/><Relationship Id="rId56" Type="http://schemas.openxmlformats.org/officeDocument/2006/relationships/font" Target="fonts/Bodoni-regular.fntdata"/><Relationship Id="rId15" Type="http://schemas.openxmlformats.org/officeDocument/2006/relationships/slide" Target="slides/slide10.xml"/><Relationship Id="rId59" Type="http://schemas.openxmlformats.org/officeDocument/2006/relationships/font" Target="fonts/Bodoni-boldItalic.fntdata"/><Relationship Id="rId14" Type="http://schemas.openxmlformats.org/officeDocument/2006/relationships/slide" Target="slides/slide9.xml"/><Relationship Id="rId58" Type="http://schemas.openxmlformats.org/officeDocument/2006/relationships/font" Target="fonts/Bodoni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cs-CZ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" name="Google Shape;8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9" name="Google Shape;89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d19451ec3e_0_69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d19451ec3e_0_6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g2d19451ec3e_0_69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d19451ec3e_0_7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d19451ec3e_0_7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další moc ne, nejde pracovat dost dlouho na jedné hře, chybí motivace pro ne-MFF studenty, málokdy se sejdou dost schopné a motivované týmy</a:t>
            </a:r>
            <a:endParaRPr/>
          </a:p>
        </p:txBody>
      </p:sp>
      <p:sp>
        <p:nvSpPr>
          <p:cNvPr id="175" name="Google Shape;175;g2d19451ec3e_0_71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d0f0b38b84_0_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d0f0b38b84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g2d0f0b38b84_0_2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d0f0b38b84_0_18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d0f0b38b84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g2d0f0b38b84_0_18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d0f0b38b84_0_1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d0f0b38b84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18"/>
              </a:spcBef>
              <a:spcAft>
                <a:spcPts val="0"/>
              </a:spcAft>
              <a:buNone/>
            </a:pPr>
            <a:r>
              <a:rPr lang="cs-CZ"/>
              <a:t>protože jeden člověk neudělá dobrou hru, protože programátor potřebuje grafika a designera</a:t>
            </a:r>
            <a:endParaRPr/>
          </a:p>
          <a:p>
            <a:pPr indent="-169672" lvl="0" marL="438912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6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g2d0f0b38b84_0_11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d0f0b38b84_0_26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" name="Google Shape;202;g2d0f0b38b84_0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3" name="Google Shape;203;g2d0f0b38b84_0_26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d0f0b38b84_0_26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g2d0f0b38b84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9" name="Google Shape;209;g2d0f0b38b84_0_26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d0f0b38b84_0_27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g2d0f0b38b84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5" name="Google Shape;215;g2d0f0b38b84_0_27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d0f0b38b84_0_27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" name="Google Shape;220;g2d0f0b38b84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https://sarcastic-fringehead.itch.io/of-mice-and-mice</a:t>
            </a:r>
            <a:endParaRPr/>
          </a:p>
        </p:txBody>
      </p:sp>
      <p:sp>
        <p:nvSpPr>
          <p:cNvPr id="221" name="Google Shape;221;g2d0f0b38b84_0_27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d0f0b38b84_0_28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6" name="Google Shape;226;g2d0f0b38b84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https://sarcastic-fringehead.itch.io/of-mice-and-mice</a:t>
            </a:r>
            <a:endParaRPr/>
          </a:p>
        </p:txBody>
      </p:sp>
      <p:sp>
        <p:nvSpPr>
          <p:cNvPr id="227" name="Google Shape;227;g2d0f0b38b84_0_28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cs-CZ"/>
              <a:t>MÁME TRADICI a JSME VELCÍ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University has been founded in 1348 and it is the oldest university in Central Europe.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It consists of 17 faculties.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About one hundred thousand students are studying here every year.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It ranks among the top 2% of all universities around the globe.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And it has large annual budget.</a:t>
            </a:r>
            <a:endParaRPr/>
          </a:p>
        </p:txBody>
      </p:sp>
      <p:sp>
        <p:nvSpPr>
          <p:cNvPr id="97" name="Google Shape;97;p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d0f0b38b84_0_28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d0f0b38b84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g2d0f0b38b84_0_28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d0f0b38b84_0_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d0f0b38b84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g2d0f0b38b84_0_3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d19451ec3e_0_7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d19451ec3e_0_7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g2d19451ec3e_0_72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d0f0b38b84_0_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d0f0b38b84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g2d0f0b38b84_0_2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d0f0b38b84_0_29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d0f0b38b84_0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g2d0f0b38b84_0_29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d0f0b38b84_0_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d0f0b38b84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g2d0f0b38b84_0_4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d19451ec3e_0_67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d19451ec3e_0_6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g2d19451ec3e_0_67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d0f0b38b84_0_7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2d0f0b38b84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g2d0f0b38b84_0_7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d0f0b38b84_0_10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d0f0b38b84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g2d0f0b38b84_0_10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d0f0b38b84_0_9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d0f0b38b84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g2d0f0b38b84_0_9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" name="Google Shape;11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NAŠE FAKULTA JSOU TŘI FULLY MATURED PROGRAMY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-- máme několik budov, je to velké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MATFYZ je Matematika, Fyzika a Informatika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2" name="Google Shape;112;p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d0f0b38b84_0_8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d0f0b38b84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g2d0f0b38b84_0_8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d0f0b38b84_0_8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d0f0b38b84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g2d0f0b38b84_0_8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d0f0b38b84_0_10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d0f0b38b84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g2d0f0b38b84_0_10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d0f0b38b84_0_5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2d0f0b38b84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g2d0f0b38b84_0_5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d0f0b38b84_0_1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d0f0b38b84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g2d0f0b38b84_0_14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d0f0b38b84_0_1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2d0f0b38b84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g2d0f0b38b84_0_13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d0f0b38b84_0_1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2d0f0b38b84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g2d0f0b38b84_0_14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d0f0b38b84_0_3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d0f0b38b84_0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g2d0f0b38b84_0_35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d0f0b38b84_0_16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2d0f0b38b84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g2d0f0b38b84_0_16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d0f0b38b84_0_17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2d0f0b38b84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g2d0f0b38b84_0_17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GAMEDEV IS YOUNG BUT FORMING STEADILY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-- we are attracting also international students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7" name="Google Shape;127;p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d0f0b38b84_0_16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2d0f0b38b84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g2d0f0b38b84_0_16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d0f0b38b84_0_3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2d0f0b38b84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g2d0f0b38b84_0_31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d0f0b38b84_0_3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d0f0b38b84_0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g2d0f0b38b84_0_33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d0f0b38b84_0_1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2d0f0b38b84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g2d0f0b38b84_0_12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d0f0b38b84_0_3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2d0f0b38b84_0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g2d0f0b38b84_0_31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d0f0b38b84_0_3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2d0f0b38b84_0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g2d0f0b38b84_0_32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d0f0b38b84_0_3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2d0f0b38b84_0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g2d0f0b38b84_0_33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d0f0b38b84_0_2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2d0f0b38b84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g2d0f0b38b84_0_22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d0f0b38b84_0_2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2d0f0b38b84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g2d0f0b38b84_0_24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d0f0b38b84_0_2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2d0f0b38b84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g2d0f0b38b84_0_22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d0f0b38b84_0_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d0f0b38b84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g2d0f0b38b84_0_4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d0f0b38b84_0_36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9" name="Google Shape;439;g2d0f0b38b84_0_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0" name="Google Shape;440;g2d0f0b38b84_0_36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" name="Google Shape;13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All-round programmers – C++, C#, Java, Python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GPU programming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+ both real-time renderers and non-real time renders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Game AI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+ consisting of programming artificial agents in 3D, real-time searches for strategies and procedural content generation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Engines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+ Unity, Unreal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Algorithms, Data structure, Computational Complexity</a:t>
            </a:r>
            <a:endParaRPr/>
          </a:p>
        </p:txBody>
      </p:sp>
      <p:sp>
        <p:nvSpPr>
          <p:cNvPr id="140" name="Google Shape;140;p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7" name="Google Shape;147;p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d19451ec3e_0_68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d19451ec3e_0_6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grafika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OCD hra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…</a:t>
            </a:r>
            <a:endParaRPr/>
          </a:p>
        </p:txBody>
      </p:sp>
      <p:sp>
        <p:nvSpPr>
          <p:cNvPr id="154" name="Google Shape;154;g2d19451ec3e_0_68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d0f0b38b84_0_3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d0f0b38b84_0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g2d0f0b38b84_0_34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svislý text" type="vertTx">
  <p:cSld name="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2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vislý nadpis a text" type="vertTitleAndTx">
  <p:cSld name="VERTICAL_TITLE_AND_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3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3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3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sah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descr="E:\Docs\VS\PR\gamedev.cuni.cz\LOGO\v2\Logo2-180-C-AT.png" id="27" name="Google Shape;27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923104" y="5963230"/>
            <a:ext cx="1763700" cy="758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Docs\VS\PR\MFF-LOGO\logotyp_fakulty_rgb4.png" id="28" name="Google Shape;28;p24"/>
          <p:cNvPicPr preferRelativeResize="0"/>
          <p:nvPr/>
        </p:nvPicPr>
        <p:blipFill rotWithShape="1">
          <a:blip r:embed="rId3">
            <a:alphaModFix/>
          </a:blip>
          <a:srcRect b="22710" l="0" r="7834" t="22275"/>
          <a:stretch/>
        </p:blipFill>
        <p:spPr>
          <a:xfrm>
            <a:off x="457200" y="5963225"/>
            <a:ext cx="4109144" cy="758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áhlaví části" type="secHead">
  <p:cSld name="SECTION_HEADER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2" name="Google Shape;32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a obsahy" type="twoObj">
  <p:cSld name="TWO_OBJECTS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8" name="Google Shape;38;p2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9" name="Google Shape;39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ovnání" type="twoTxTwoObj">
  <p:cSld name="TWO_OBJECTS_WITH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2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2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8" name="Google Shape;48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uze nadpis" type="titleOnly">
  <p:cSld name="TITLE_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sah s titulkem" type="objTx">
  <p:cSld name="OBJECT_WITH_CAPTION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0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30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3" name="Google Shape;63;p30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4" name="Google Shape;64;p3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ek s titulkem" type="picTx">
  <p:cSld name="PICTURE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1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1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31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71" name="Google Shape;71;p3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store.steampowered.com/app/1172930/Silicomrades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Relationship Id="rId4" Type="http://schemas.openxmlformats.org/officeDocument/2006/relationships/image" Target="../media/image8.jpg"/><Relationship Id="rId5" Type="http://schemas.openxmlformats.org/officeDocument/2006/relationships/image" Target="../media/image7.jpg"/><Relationship Id="rId6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youtu.be/bBmeEPImpF4?si=SlGzZ0fzBKsx_0mK" TargetMode="External"/><Relationship Id="rId4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Relationship Id="rId4" Type="http://schemas.openxmlformats.org/officeDocument/2006/relationships/image" Target="../media/image11.jpg"/><Relationship Id="rId5" Type="http://schemas.openxmlformats.org/officeDocument/2006/relationships/image" Target="../media/image3.jpg"/><Relationship Id="rId6" Type="http://schemas.openxmlformats.org/officeDocument/2006/relationships/image" Target="../media/image12.png"/><Relationship Id="rId7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0.gif"/><Relationship Id="rId4" Type="http://schemas.openxmlformats.org/officeDocument/2006/relationships/image" Target="../media/image23.gif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2.png"/><Relationship Id="rId4" Type="http://schemas.openxmlformats.org/officeDocument/2006/relationships/hyperlink" Target="https://trebkiller.itch.io/lumme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Docs\VS\PR\MFF-LOGO\logotyp_fakulty_rgb4.png" id="91" name="Google Shape;91;p1"/>
          <p:cNvPicPr preferRelativeResize="0"/>
          <p:nvPr/>
        </p:nvPicPr>
        <p:blipFill rotWithShape="1">
          <a:blip r:embed="rId3">
            <a:alphaModFix/>
          </a:blip>
          <a:srcRect b="22710" l="0" r="7834" t="22275"/>
          <a:stretch/>
        </p:blipFill>
        <p:spPr>
          <a:xfrm>
            <a:off x="106680" y="914400"/>
            <a:ext cx="8919556" cy="164592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>
            <a:off x="1295400" y="3152001"/>
            <a:ext cx="7007415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E:\Docs\VS\PR\gamedev.cuni.cz\LOGO\v2\Logo2-180-C-AT.png" id="93" name="Google Shape;93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89256" y="3985611"/>
            <a:ext cx="3365501" cy="144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p14:dur="100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d19451ec3e_0_69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Cíl z roku 2015</a:t>
            </a:r>
            <a:endParaRPr/>
          </a:p>
        </p:txBody>
      </p:sp>
      <p:sp>
        <p:nvSpPr>
          <p:cNvPr id="171" name="Google Shape;171;g2d19451ec3e_0_693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cs-CZ"/>
              <a:t>formální gamedev vzdělání v ČR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cs-CZ"/>
              <a:t>multidisciplinární kurzy pro studenty z vícero fakult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cs-CZ"/>
              <a:t>čas a prostor pracovat na týmových projektech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cs-CZ"/>
              <a:t>mentoři z lokálních herních studií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cs-CZ"/>
              <a:t>ultimátně vytvořit hru, co se bude prodávat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d19451ec3e_0_7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Hra, co se bude prodávat?</a:t>
            </a:r>
            <a:endParaRPr/>
          </a:p>
        </p:txBody>
      </p:sp>
      <p:sp>
        <p:nvSpPr>
          <p:cNvPr id="178" name="Google Shape;178;g2d19451ec3e_0_717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cs-CZ" u="sng">
                <a:solidFill>
                  <a:schemeClr val="hlink"/>
                </a:solidFill>
                <a:hlinkClick r:id="rId3"/>
              </a:rPr>
              <a:t>https://store.steampowered.com/app/1172930/Silicomrades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další?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d0f0b38b84_0_2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Co děláme dobře</a:t>
            </a:r>
            <a:endParaRPr/>
          </a:p>
        </p:txBody>
      </p:sp>
      <p:sp>
        <p:nvSpPr>
          <p:cNvPr id="185" name="Google Shape;185;g2d0f0b38b84_0_28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spolupráce s herními firmami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cs-CZ"/>
              <a:t>mentoři, přednášející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předmět Vývoj počítačových her 1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cs-CZ"/>
              <a:t>zapojeno 4+ škol, 8+ herních studií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solidní zázemí v programování a pěkný výběr předmětů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účast na mezinárodních grantech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d0f0b38b84_0_18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Co děláme dobře</a:t>
            </a:r>
            <a:endParaRPr/>
          </a:p>
        </p:txBody>
      </p:sp>
      <p:sp>
        <p:nvSpPr>
          <p:cNvPr id="192" name="Google Shape;192;g2d0f0b38b84_0_180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kultura programu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Discord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strike="sngStrike"/>
              <a:t>piv</a:t>
            </a:r>
            <a:r>
              <a:rPr lang="cs-CZ" strike="sngStrike"/>
              <a:t>o k zahájení semestru</a:t>
            </a:r>
            <a:r>
              <a:rPr lang="cs-CZ"/>
              <a:t> akce pro studenty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pravidelné game jamy na fakultě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herní konference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d0f0b38b84_0_1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Vývoj počítačových her 1</a:t>
            </a:r>
            <a:endParaRPr/>
          </a:p>
        </p:txBody>
      </p:sp>
      <p:sp>
        <p:nvSpPr>
          <p:cNvPr id="199" name="Google Shape;199;g2d0f0b38b84_0_113"/>
          <p:cNvSpPr txBox="1"/>
          <p:nvPr>
            <p:ph idx="1" type="body"/>
          </p:nvPr>
        </p:nvSpPr>
        <p:spPr>
          <a:xfrm>
            <a:off x="457200" y="1417650"/>
            <a:ext cx="8229600" cy="4708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letní semestr 1. ročníku</a:t>
            </a:r>
            <a:endParaRPr/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design, programování, produkce, pitching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vývoj větší hry v multidisciplinárním týmu</a:t>
            </a:r>
            <a:endParaRPr/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cs-CZ"/>
              <a:t>3-5 studentů</a:t>
            </a:r>
            <a:endParaRPr/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cs-CZ"/>
              <a:t>designér + programátor + umělec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spolupráce s herními firmami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cs-CZ"/>
              <a:t>přednášky, porota, mentoři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MFF, FF, FAMU, UMPRUM, ČVUT, ZČU, …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Warhorse, Virtuos, Geewa, Grip Digital, …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pitching, konzultace, závěrečné prezentace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g2d0f0b38b84_0_2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9925" y="152400"/>
            <a:ext cx="7184156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g2d0f0b38b84_0_2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42350"/>
            <a:ext cx="8839200" cy="4973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g2d0f0b38b84_0_2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42975"/>
            <a:ext cx="8839200" cy="497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5A5A5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g2d0f0b38b84_0_2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42975"/>
            <a:ext cx="8839200" cy="497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5A5A5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g2d0f0b38b84_0_2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42975"/>
            <a:ext cx="8839200" cy="497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Downloads\beautiful-prague-city-widescreen-wallpapers-of-high-resolution-free.jpg" id="99" name="Google Shape;9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8000" y="0"/>
            <a:ext cx="4572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Downloads\89821574.jpg" id="100" name="Google Shape;100;p3"/>
          <p:cNvPicPr preferRelativeResize="0"/>
          <p:nvPr/>
        </p:nvPicPr>
        <p:blipFill rotWithShape="1">
          <a:blip r:embed="rId4">
            <a:alphaModFix/>
          </a:blip>
          <a:srcRect b="5000" l="0" r="0" t="0"/>
          <a:stretch/>
        </p:blipFill>
        <p:spPr>
          <a:xfrm>
            <a:off x="4590000" y="-400050"/>
            <a:ext cx="4572000" cy="325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3"/>
          <p:cNvPicPr preferRelativeResize="0"/>
          <p:nvPr/>
        </p:nvPicPr>
        <p:blipFill rotWithShape="1">
          <a:blip r:embed="rId5">
            <a:alphaModFix/>
          </a:blip>
          <a:srcRect b="0" l="0" r="0" t="5369"/>
          <a:stretch/>
        </p:blipFill>
        <p:spPr>
          <a:xfrm>
            <a:off x="1" y="2887200"/>
            <a:ext cx="9144000" cy="5328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3"/>
          <p:cNvSpPr txBox="1"/>
          <p:nvPr/>
        </p:nvSpPr>
        <p:spPr>
          <a:xfrm>
            <a:off x="4768109" y="3662996"/>
            <a:ext cx="2391000" cy="492600"/>
          </a:xfrm>
          <a:prstGeom prst="rect">
            <a:avLst/>
          </a:prstGeom>
          <a:solidFill>
            <a:srgbClr val="FDE9D8"/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cs-CZ" sz="2600" u="none" cap="small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Založena 1348</a:t>
            </a:r>
            <a:endParaRPr b="0" i="0" sz="2600" u="none" cap="small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3"/>
          <p:cNvSpPr txBox="1"/>
          <p:nvPr/>
        </p:nvSpPr>
        <p:spPr>
          <a:xfrm>
            <a:off x="5385791" y="4291204"/>
            <a:ext cx="1773300" cy="492600"/>
          </a:xfrm>
          <a:prstGeom prst="rect">
            <a:avLst/>
          </a:prstGeom>
          <a:solidFill>
            <a:srgbClr val="FDE9D8"/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cs-CZ" sz="2600" u="none" cap="small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 Fakult</a:t>
            </a:r>
            <a:endParaRPr b="0" i="0" sz="2600" u="none" cap="small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3"/>
          <p:cNvSpPr txBox="1"/>
          <p:nvPr/>
        </p:nvSpPr>
        <p:spPr>
          <a:xfrm>
            <a:off x="4615708" y="4919412"/>
            <a:ext cx="2543400" cy="492600"/>
          </a:xfrm>
          <a:prstGeom prst="rect">
            <a:avLst/>
          </a:prstGeom>
          <a:solidFill>
            <a:srgbClr val="FDE9D8"/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cs-CZ" sz="2600" u="none" cap="small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100.000 Studentů</a:t>
            </a:r>
            <a:endParaRPr b="0" i="0" sz="2600" u="none" cap="small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3"/>
          <p:cNvSpPr txBox="1"/>
          <p:nvPr/>
        </p:nvSpPr>
        <p:spPr>
          <a:xfrm>
            <a:off x="4082309" y="5547620"/>
            <a:ext cx="3076800" cy="492600"/>
          </a:xfrm>
          <a:prstGeom prst="rect">
            <a:avLst/>
          </a:prstGeom>
          <a:solidFill>
            <a:srgbClr val="FDE9D8"/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cs-CZ" sz="2600" u="none" cap="small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Top 2% v Uni ranking</a:t>
            </a:r>
            <a:endParaRPr b="0" i="0" sz="2600" u="none" cap="small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3"/>
          <p:cNvSpPr txBox="1"/>
          <p:nvPr/>
        </p:nvSpPr>
        <p:spPr>
          <a:xfrm>
            <a:off x="4463308" y="3034788"/>
            <a:ext cx="2695800" cy="492600"/>
          </a:xfrm>
          <a:prstGeom prst="rect">
            <a:avLst/>
          </a:prstGeom>
          <a:solidFill>
            <a:srgbClr val="FDE9D8"/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cs-CZ" sz="2600" u="none" cap="small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Karlova Univerzita</a:t>
            </a:r>
            <a:endParaRPr b="0" i="0" sz="2600" u="none" cap="small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3"/>
          <p:cNvSpPr txBox="1"/>
          <p:nvPr/>
        </p:nvSpPr>
        <p:spPr>
          <a:xfrm>
            <a:off x="3942607" y="6175829"/>
            <a:ext cx="3216600" cy="492600"/>
          </a:xfrm>
          <a:prstGeom prst="rect">
            <a:avLst/>
          </a:prstGeom>
          <a:solidFill>
            <a:srgbClr val="FDE9D8"/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cs-CZ" sz="2600" u="none" cap="small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Roční budget 440M $</a:t>
            </a:r>
            <a:endParaRPr b="0" i="0" sz="2600" u="none" cap="small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E:\Downloads\Carolinum_Logo.svg.png" id="108" name="Google Shape;108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11570" y="3034788"/>
            <a:ext cx="1740199" cy="1746000"/>
          </a:xfrm>
          <a:prstGeom prst="rect">
            <a:avLst/>
          </a:prstGeom>
          <a:solidFill>
            <a:srgbClr val="FDE9D8">
              <a:alpha val="69019"/>
            </a:srgbClr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p14:dur="100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d0f0b38b84_0_288"/>
          <p:cNvSpPr txBox="1"/>
          <p:nvPr>
            <p:ph idx="4294967295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cs-CZ" sz="2000" u="sng">
                <a:solidFill>
                  <a:schemeClr val="hlink"/>
                </a:solidFill>
                <a:hlinkClick r:id="rId3"/>
              </a:rPr>
              <a:t>https://youtu.be/bBmeEPImpF4?si=SlGzZ0fzBKsx_0mK</a:t>
            </a:r>
            <a:endParaRPr sz="2000"/>
          </a:p>
        </p:txBody>
      </p:sp>
      <p:pic>
        <p:nvPicPr>
          <p:cNvPr id="236" name="Google Shape;236;g2d0f0b38b84_0_2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d0f0b38b84_0_3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 čím jsou problémy</a:t>
            </a:r>
            <a:endParaRPr/>
          </a:p>
        </p:txBody>
      </p:sp>
      <p:sp>
        <p:nvSpPr>
          <p:cNvPr id="243" name="Google Shape;243;g2d0f0b38b84_0_34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n</a:t>
            </a:r>
            <a:r>
              <a:rPr lang="cs-CZ"/>
              <a:t>edostatek kvalitních lidí / peněz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d19451ec3e_0_7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 čím jsou problémy</a:t>
            </a:r>
            <a:endParaRPr/>
          </a:p>
        </p:txBody>
      </p:sp>
      <p:sp>
        <p:nvSpPr>
          <p:cNvPr id="250" name="Google Shape;250;g2d19451ec3e_0_724"/>
          <p:cNvSpPr txBox="1"/>
          <p:nvPr>
            <p:ph idx="1" type="body"/>
          </p:nvPr>
        </p:nvSpPr>
        <p:spPr>
          <a:xfrm>
            <a:off x="457200" y="141765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těžké prosadit se jako méně exaktní věda na exaktní fakultě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cs-CZ"/>
              <a:t>víceoborová povaha her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cs-CZ"/>
              <a:t>věda a hry</a:t>
            </a:r>
            <a:endParaRPr/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monetizace, marketing, produkce</a:t>
            </a:r>
            <a:endParaRPr/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soft skills</a:t>
            </a:r>
            <a:endParaRPr/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indie vs. AAA, casual vs. hardcore, lone wolfs vs. teams</a:t>
            </a:r>
            <a:endParaRPr/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konzistence (edu, industry)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d0f0b38b84_0_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I</a:t>
            </a:r>
            <a:r>
              <a:rPr lang="cs-CZ"/>
              <a:t>deální gamedev člověk</a:t>
            </a:r>
            <a:endParaRPr/>
          </a:p>
        </p:txBody>
      </p:sp>
      <p:sp>
        <p:nvSpPr>
          <p:cNvPr id="257" name="Google Shape;257;g2d0f0b38b84_0_22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Mgr. / Ph.D.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veterán industry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schopný přednášející a cvičící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schopný akademik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ochotný pracovat za univerzitní peníze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dobrý manager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d0f0b38b84_0_29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Ideální gamedev člověk</a:t>
            </a:r>
            <a:endParaRPr/>
          </a:p>
        </p:txBody>
      </p:sp>
      <p:sp>
        <p:nvSpPr>
          <p:cNvPr id="264" name="Google Shape;264;g2d0f0b38b84_0_295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Mgr. / Ph.D.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veterán industry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schopný přednášející a cvičící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schopný akademik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ochotný pracovat za univerzitní peníze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dobrý manager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2007A"/>
              </a:buClr>
              <a:buSzPts val="1800"/>
              <a:buChar char="●"/>
            </a:pPr>
            <a:r>
              <a:rPr lang="cs-CZ">
                <a:solidFill>
                  <a:srgbClr val="E2007A"/>
                </a:solidFill>
              </a:rPr>
              <a:t>neexistuje</a:t>
            </a:r>
            <a:endParaRPr>
              <a:solidFill>
                <a:srgbClr val="E2007A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d0f0b38b84_0_46"/>
          <p:cNvSpPr txBox="1"/>
          <p:nvPr>
            <p:ph type="ctrTitle"/>
          </p:nvPr>
        </p:nvSpPr>
        <p:spPr>
          <a:xfrm>
            <a:off x="685800" y="2694000"/>
            <a:ext cx="7772400" cy="1470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Nabídka předmětů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g2d19451ec3e_0_6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47638"/>
            <a:ext cx="8839201" cy="4362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d0f0b38b84_0_7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Programování herních mechanik</a:t>
            </a:r>
            <a:endParaRPr/>
          </a:p>
        </p:txBody>
      </p:sp>
      <p:sp>
        <p:nvSpPr>
          <p:cNvPr id="283" name="Google Shape;283;g2d0f0b38b84_0_77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Component-based approach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splines, tweening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physics, collision detection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cs-CZ"/>
              <a:t>Godot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cs-CZ"/>
              <a:t>základy, </a:t>
            </a:r>
            <a:r>
              <a:rPr lang="cs-CZ">
                <a:solidFill>
                  <a:srgbClr val="E2007A"/>
                </a:solidFill>
              </a:rPr>
              <a:t>RPG, shooter, platformer</a:t>
            </a:r>
            <a:r>
              <a:rPr lang="cs-CZ"/>
              <a:t>, ninja rope, animation, audio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d0f0b38b84_0_10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cs-CZ"/>
              <a:t>Praktikum z herního vývoje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 řízeným kódem</a:t>
            </a:r>
            <a:endParaRPr/>
          </a:p>
        </p:txBody>
      </p:sp>
      <p:sp>
        <p:nvSpPr>
          <p:cNvPr id="290" name="Google Shape;290;g2d0f0b38b84_0_101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cs-CZ"/>
              <a:t>Unity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cs-CZ"/>
              <a:t>přednáší bývalý student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2007A"/>
              </a:buClr>
              <a:buSzPts val="1800"/>
              <a:buChar char="•"/>
            </a:pPr>
            <a:r>
              <a:rPr lang="cs-CZ">
                <a:solidFill>
                  <a:srgbClr val="E2007A"/>
                </a:solidFill>
              </a:rPr>
              <a:t>zápočtová hra</a:t>
            </a:r>
            <a:endParaRPr>
              <a:solidFill>
                <a:srgbClr val="E2007A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d0f0b38b84_0_9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cs-CZ"/>
              <a:t> Praktikum z herního vývoje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 nativním kódu</a:t>
            </a:r>
            <a:endParaRPr/>
          </a:p>
        </p:txBody>
      </p:sp>
      <p:sp>
        <p:nvSpPr>
          <p:cNvPr id="297" name="Google Shape;297;g2d0f0b38b84_0_95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cs-CZ"/>
              <a:t>Unreal Engine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cs-CZ"/>
              <a:t>přednáší Vojtěch Cimbura z Grip Digital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2007A"/>
              </a:buClr>
              <a:buSzPts val="1800"/>
              <a:buChar char="•"/>
            </a:pPr>
            <a:r>
              <a:rPr lang="cs-CZ">
                <a:solidFill>
                  <a:srgbClr val="E2007A"/>
                </a:solidFill>
              </a:rPr>
              <a:t>menší zápočtová hra</a:t>
            </a:r>
            <a:endParaRPr>
              <a:solidFill>
                <a:srgbClr val="E2007A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4"/>
          <p:cNvPicPr preferRelativeResize="0"/>
          <p:nvPr/>
        </p:nvPicPr>
        <p:blipFill rotWithShape="1">
          <a:blip r:embed="rId3">
            <a:alphaModFix/>
          </a:blip>
          <a:srcRect b="0" l="0" r="0" t="5369"/>
          <a:stretch/>
        </p:blipFill>
        <p:spPr>
          <a:xfrm>
            <a:off x="1" y="2887200"/>
            <a:ext cx="9144000" cy="532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90000" y="231"/>
            <a:ext cx="4572000" cy="285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4"/>
          <p:cNvPicPr preferRelativeResize="0"/>
          <p:nvPr/>
        </p:nvPicPr>
        <p:blipFill rotWithShape="1">
          <a:blip r:embed="rId5">
            <a:alphaModFix/>
          </a:blip>
          <a:srcRect b="23913" l="0" r="0" t="11700"/>
          <a:stretch/>
        </p:blipFill>
        <p:spPr>
          <a:xfrm>
            <a:off x="1" y="2894458"/>
            <a:ext cx="9144000" cy="4002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8000" y="231"/>
            <a:ext cx="4571999" cy="2857037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4"/>
          <p:cNvSpPr txBox="1"/>
          <p:nvPr/>
        </p:nvSpPr>
        <p:spPr>
          <a:xfrm>
            <a:off x="4981302" y="3661566"/>
            <a:ext cx="2206200" cy="492600"/>
          </a:xfrm>
          <a:prstGeom prst="rect">
            <a:avLst/>
          </a:prstGeom>
          <a:solidFill>
            <a:srgbClr val="FDE9D8"/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cs-CZ" sz="2600" u="none" cap="small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Čtyři Budovy</a:t>
            </a:r>
            <a:endParaRPr b="0" i="0" sz="2600" u="none" cap="small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 txBox="1"/>
          <p:nvPr/>
        </p:nvSpPr>
        <p:spPr>
          <a:xfrm>
            <a:off x="1704699" y="4291204"/>
            <a:ext cx="5482800" cy="492600"/>
          </a:xfrm>
          <a:prstGeom prst="rect">
            <a:avLst/>
          </a:prstGeom>
          <a:solidFill>
            <a:srgbClr val="FDE9D8"/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cs-CZ" sz="2600" u="none" cap="small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Matematika, Fyzika, Informatika</a:t>
            </a:r>
            <a:endParaRPr b="0" i="0" sz="2600" u="none" cap="small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 txBox="1"/>
          <p:nvPr/>
        </p:nvSpPr>
        <p:spPr>
          <a:xfrm>
            <a:off x="485501" y="4919412"/>
            <a:ext cx="6702000" cy="492600"/>
          </a:xfrm>
          <a:prstGeom prst="rect">
            <a:avLst/>
          </a:prstGeom>
          <a:solidFill>
            <a:srgbClr val="FDE9D8"/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cs-CZ" sz="2600" u="none" cap="small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Informatika Jako Nezávislý a Vyspělý Obor</a:t>
            </a:r>
            <a:endParaRPr b="0" i="0" sz="2600" u="none" cap="small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 txBox="1"/>
          <p:nvPr/>
        </p:nvSpPr>
        <p:spPr>
          <a:xfrm>
            <a:off x="2296300" y="3034788"/>
            <a:ext cx="4891200" cy="492600"/>
          </a:xfrm>
          <a:prstGeom prst="rect">
            <a:avLst/>
          </a:prstGeom>
          <a:solidFill>
            <a:srgbClr val="FDE9D8"/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cs-CZ" sz="2600" u="none" cap="small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Matematicko-Fyzikální Fakulta</a:t>
            </a:r>
            <a:endParaRPr b="0" i="0" sz="2600" u="none" cap="small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11570" y="3045528"/>
            <a:ext cx="1740199" cy="1724520"/>
          </a:xfrm>
          <a:prstGeom prst="rect">
            <a:avLst/>
          </a:prstGeom>
          <a:solidFill>
            <a:srgbClr val="FDE9D8">
              <a:alpha val="69019"/>
            </a:srgbClr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23" name="Google Shape;123;p4"/>
          <p:cNvSpPr txBox="1"/>
          <p:nvPr/>
        </p:nvSpPr>
        <p:spPr>
          <a:xfrm>
            <a:off x="1142999" y="5547620"/>
            <a:ext cx="6044400" cy="492600"/>
          </a:xfrm>
          <a:prstGeom prst="rect">
            <a:avLst/>
          </a:prstGeom>
          <a:solidFill>
            <a:srgbClr val="FDE9D8"/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cs-CZ" sz="2600" u="none" cap="small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AI, ML, Deep L., Ligvistika, Big Data, Security</a:t>
            </a:r>
            <a:endParaRPr b="0" i="0" sz="2600" u="none" cap="small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p14:dur="100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d0f0b38b84_0_8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Úvod do herního designu</a:t>
            </a:r>
            <a:endParaRPr/>
          </a:p>
        </p:txBody>
      </p:sp>
      <p:sp>
        <p:nvSpPr>
          <p:cNvPr id="304" name="Google Shape;304;g2d0f0b38b84_0_83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cs-CZ"/>
              <a:t>prototyping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cs-CZ"/>
              <a:t>narrative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cs-CZ"/>
              <a:t>Charles FMV Engine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E2007A"/>
              </a:buClr>
              <a:buSzPts val="1800"/>
              <a:buChar char="–"/>
            </a:pPr>
            <a:r>
              <a:rPr lang="cs-CZ">
                <a:solidFill>
                  <a:srgbClr val="E2007A"/>
                </a:solidFill>
              </a:rPr>
              <a:t>projekt</a:t>
            </a:r>
            <a:endParaRPr>
              <a:solidFill>
                <a:srgbClr val="E2007A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cs-CZ"/>
              <a:t>market trends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d0f0b38b84_0_8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Konstrukce herního zážitku</a:t>
            </a:r>
            <a:endParaRPr/>
          </a:p>
        </p:txBody>
      </p:sp>
      <p:sp>
        <p:nvSpPr>
          <p:cNvPr id="311" name="Google Shape;311;g2d0f0b38b84_0_89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cs-CZ"/>
              <a:t>UX pro hry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cs-CZ"/>
              <a:t>práce s (ideálně svojí) hrou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cs-CZ"/>
              <a:t>user testing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d0f0b38b84_0_10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cs-CZ"/>
              <a:t>Introduction to Game Studies,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cs-CZ"/>
              <a:t>Contemporary Issues in Game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Studies</a:t>
            </a:r>
            <a:endParaRPr/>
          </a:p>
        </p:txBody>
      </p:sp>
      <p:sp>
        <p:nvSpPr>
          <p:cNvPr id="318" name="Google Shape;318;g2d0f0b38b84_0_107"/>
          <p:cNvSpPr txBox="1"/>
          <p:nvPr>
            <p:ph idx="1" type="body"/>
          </p:nvPr>
        </p:nvSpPr>
        <p:spPr>
          <a:xfrm>
            <a:off x="457200" y="1801825"/>
            <a:ext cx="8229600" cy="432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cs-CZ"/>
              <a:t>FF UK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cs-CZ"/>
              <a:t>sociokulturní</a:t>
            </a:r>
            <a:r>
              <a:rPr lang="cs-CZ"/>
              <a:t> pohled na hry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cs-CZ"/>
              <a:t>studium her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cs-CZ"/>
              <a:t>design </a:t>
            </a:r>
            <a:r>
              <a:rPr lang="cs-CZ">
                <a:solidFill>
                  <a:srgbClr val="E2007A"/>
                </a:solidFill>
              </a:rPr>
              <a:t>deskovky</a:t>
            </a:r>
            <a:r>
              <a:rPr lang="cs-CZ"/>
              <a:t> (serious game)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d0f0b38b84_0_5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Počítačová grafika pro vývoj her</a:t>
            </a:r>
            <a:endParaRPr/>
          </a:p>
        </p:txBody>
      </p:sp>
      <p:sp>
        <p:nvSpPr>
          <p:cNvPr id="325" name="Google Shape;325;g2d0f0b38b84_0_57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GPU architektura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shadery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game engine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DirectX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stíny, animace, physically-based rendering</a:t>
            </a:r>
            <a:endParaRPr>
              <a:highlight>
                <a:schemeClr val="lt1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2007A"/>
              </a:buClr>
              <a:buSzPts val="1800"/>
              <a:buChar char="●"/>
            </a:pPr>
            <a:r>
              <a:rPr lang="cs-CZ">
                <a:solidFill>
                  <a:srgbClr val="E2007A"/>
                </a:solidFill>
              </a:rPr>
              <a:t>týmový projekt</a:t>
            </a:r>
            <a:endParaRPr>
              <a:solidFill>
                <a:srgbClr val="E2007A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d0f0b38b84_0_14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cs-CZ"/>
              <a:t>Umělá inteligence pro počítačové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hry</a:t>
            </a:r>
            <a:endParaRPr/>
          </a:p>
        </p:txBody>
      </p:sp>
      <p:sp>
        <p:nvSpPr>
          <p:cNvPr id="332" name="Google Shape;332;g2d0f0b38b84_0_141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cs-CZ"/>
              <a:t>prohledávací metody (Pac-Man)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cs-CZ"/>
              <a:t>MCTS (šachy)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cs-CZ"/>
              <a:t>teorie her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d0f0b38b84_0_13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Umělé bytosti</a:t>
            </a:r>
            <a:endParaRPr/>
          </a:p>
        </p:txBody>
      </p:sp>
      <p:sp>
        <p:nvSpPr>
          <p:cNvPr id="339" name="Google Shape;339;g2d0f0b38b84_0_134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cs-CZ"/>
              <a:t>human-like AI pro Unreal Tournament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cs-CZ"/>
              <a:t>AI pro RTS hru (BI Sim)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d0f0b38b84_0_14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cs-CZ"/>
              <a:t>Procedurální generování obsahu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cs-CZ"/>
              <a:t>počítačových her</a:t>
            </a:r>
            <a:endParaRPr/>
          </a:p>
        </p:txBody>
      </p:sp>
      <p:sp>
        <p:nvSpPr>
          <p:cNvPr id="346" name="Google Shape;346;g2d0f0b38b84_0_147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cs-CZ"/>
              <a:t>generování…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cs-CZ"/>
              <a:t>terénu – Minecraft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cs-CZ"/>
              <a:t>map – Super Mario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cs-CZ"/>
              <a:t>hudby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cs-CZ"/>
              <a:t>logické hádanky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cs-CZ"/>
              <a:t>RPGčka!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d0f0b38b84_0_35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Procedurální generování obsahu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počítačových her</a:t>
            </a:r>
            <a:endParaRPr/>
          </a:p>
        </p:txBody>
      </p:sp>
      <p:pic>
        <p:nvPicPr>
          <p:cNvPr id="353" name="Google Shape;353;g2d0f0b38b84_0_3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475" y="1607713"/>
            <a:ext cx="7921036" cy="5135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d0f0b38b84_0_16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Seminář z počítačových her</a:t>
            </a:r>
            <a:endParaRPr/>
          </a:p>
        </p:txBody>
      </p:sp>
      <p:sp>
        <p:nvSpPr>
          <p:cNvPr id="360" name="Google Shape;360;g2d0f0b38b84_0_160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cs-CZ"/>
              <a:t>účast na konferencích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cs-CZ"/>
              <a:t>recenze indie her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cs-CZ"/>
              <a:t>diskuze o gamedev tématech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d0f0b38b84_0_174"/>
          <p:cNvSpPr txBox="1"/>
          <p:nvPr>
            <p:ph type="title"/>
          </p:nvPr>
        </p:nvSpPr>
        <p:spPr>
          <a:xfrm>
            <a:off x="457200" y="614513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SzPts val="990"/>
              <a:buNone/>
            </a:pPr>
            <a:r>
              <a:rPr lang="cs-CZ" sz="3600" strike="sngStrike"/>
              <a:t>Praktikum z vývoje počítačových her v limitovaném čase</a:t>
            </a:r>
            <a:endParaRPr sz="3600" strike="sngStrike"/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cs-CZ" sz="3600"/>
              <a:t>Game jam</a:t>
            </a:r>
            <a:endParaRPr sz="3600"/>
          </a:p>
        </p:txBody>
      </p:sp>
      <p:sp>
        <p:nvSpPr>
          <p:cNvPr id="367" name="Google Shape;367;g2d0f0b38b84_0_174"/>
          <p:cNvSpPr txBox="1"/>
          <p:nvPr>
            <p:ph idx="1" type="body"/>
          </p:nvPr>
        </p:nvSpPr>
        <p:spPr>
          <a:xfrm>
            <a:off x="457200" y="2513925"/>
            <a:ext cx="8229600" cy="3612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cs-CZ"/>
              <a:t>kredit za účast na game jamu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5098" y="2324098"/>
            <a:ext cx="5193803" cy="2209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p14:dur="100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d0f0b38b84_0_16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 strike="sngStrike"/>
              <a:t>Seminář z umělých bytostí</a:t>
            </a:r>
            <a:endParaRPr strike="sngStrike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Seminář z projektů a prací</a:t>
            </a:r>
            <a:endParaRPr/>
          </a:p>
        </p:txBody>
      </p:sp>
      <p:sp>
        <p:nvSpPr>
          <p:cNvPr id="374" name="Google Shape;374;g2d0f0b38b84_0_167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cs-CZ"/>
              <a:t>cíl předmětu přehodnocen, ale </a:t>
            </a:r>
            <a:r>
              <a:rPr lang="cs-CZ"/>
              <a:t>překvapivě</a:t>
            </a:r>
            <a:r>
              <a:rPr lang="cs-CZ"/>
              <a:t> velmi užitečný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cs-CZ"/>
              <a:t>prezentace projektů a paperů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cs-CZ"/>
              <a:t>oponenti, diskuze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d0f0b38b84_0_312"/>
          <p:cNvSpPr txBox="1"/>
          <p:nvPr>
            <p:ph type="ctrTitle"/>
          </p:nvPr>
        </p:nvSpPr>
        <p:spPr>
          <a:xfrm>
            <a:off x="685800" y="2694000"/>
            <a:ext cx="7772400" cy="1470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Volitelné předměty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d0f0b38b84_0_33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Web</a:t>
            </a:r>
            <a:endParaRPr/>
          </a:p>
        </p:txBody>
      </p:sp>
      <p:sp>
        <p:nvSpPr>
          <p:cNvPr id="387" name="Google Shape;387;g2d0f0b38b84_0_336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Webové služby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Vyhledávání multimediálního obsahu na webu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Pokročilé programování webových aplikací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d0f0b38b84_0_12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Softwarové inženýrství</a:t>
            </a:r>
            <a:endParaRPr/>
          </a:p>
        </p:txBody>
      </p:sp>
      <p:sp>
        <p:nvSpPr>
          <p:cNvPr id="394" name="Google Shape;394;g2d0f0b38b84_0_126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Doporučené postupy v programování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Architektury softwarových systémů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Formální základy softwarového inženýrství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Pokročilé aspekty softwarového inženýrství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d0f0b38b84_0_3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Výkon</a:t>
            </a:r>
            <a:endParaRPr/>
          </a:p>
        </p:txBody>
      </p:sp>
      <p:sp>
        <p:nvSpPr>
          <p:cNvPr id="401" name="Google Shape;401;g2d0f0b38b84_0_318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Programování v paralelním prostředí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Pokročilé programování v paralelním prostředí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Vývoj vysoce výkonného software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Vyhodnocování výkonnosti počítačových systémů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d0f0b38b84_0_3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Grafika</a:t>
            </a:r>
            <a:endParaRPr/>
          </a:p>
        </p:txBody>
      </p:sp>
      <p:sp>
        <p:nvSpPr>
          <p:cNvPr id="408" name="Google Shape;408;g2d0f0b38b84_0_324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Realtime grafika na GPU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Algoritmy komprese dat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Pokročilá 3D grafika pro film a hry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d0f0b38b84_0_33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AI</a:t>
            </a:r>
            <a:endParaRPr/>
          </a:p>
        </p:txBody>
      </p:sp>
      <p:sp>
        <p:nvSpPr>
          <p:cNvPr id="415" name="Google Shape;415;g2d0f0b38b84_0_330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Umělá inteligence 1+2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Multiagentní systémy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Hluboké učení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d0f0b38b84_0_221"/>
          <p:cNvSpPr txBox="1"/>
          <p:nvPr>
            <p:ph type="ctrTitle"/>
          </p:nvPr>
        </p:nvSpPr>
        <p:spPr>
          <a:xfrm>
            <a:off x="685800" y="2694000"/>
            <a:ext cx="7772400" cy="1470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Game jam hry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g2d0f0b38b84_0_2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925" y="394625"/>
            <a:ext cx="5147725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g2d0f0b38b84_0_2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4975" y="3498125"/>
            <a:ext cx="5147734" cy="289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2d0f0b38b84_0_22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Lumm-e</a:t>
            </a:r>
            <a:endParaRPr/>
          </a:p>
        </p:txBody>
      </p:sp>
      <p:pic>
        <p:nvPicPr>
          <p:cNvPr id="435" name="Google Shape;435;g2d0f0b38b84_0_2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g2d0f0b38b84_0_227"/>
          <p:cNvSpPr txBox="1"/>
          <p:nvPr/>
        </p:nvSpPr>
        <p:spPr>
          <a:xfrm>
            <a:off x="1174500" y="958825"/>
            <a:ext cx="6795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lang="cs-CZ" sz="2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https://trebkiller.itch.io/lumme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d0f0b38b84_0_4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Gamedev na Matfyzu</a:t>
            </a:r>
            <a:endParaRPr/>
          </a:p>
        </p:txBody>
      </p:sp>
      <p:sp>
        <p:nvSpPr>
          <p:cNvPr id="136" name="Google Shape;136;g2d0f0b38b84_0_40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2 roky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Mgr.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mezinárodní program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30/60 magisterských studentů 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100 mladých účastníků game jamů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Docs\VS\PR\MFF-LOGO\logotyp_fakulty_rgb4.png" id="442" name="Google Shape;442;g2d0f0b38b84_0_360"/>
          <p:cNvPicPr preferRelativeResize="0"/>
          <p:nvPr/>
        </p:nvPicPr>
        <p:blipFill rotWithShape="1">
          <a:blip r:embed="rId3">
            <a:alphaModFix/>
          </a:blip>
          <a:srcRect b="22710" l="0" r="7834" t="22275"/>
          <a:stretch/>
        </p:blipFill>
        <p:spPr>
          <a:xfrm>
            <a:off x="106680" y="914400"/>
            <a:ext cx="8919556" cy="1645922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g2d0f0b38b84_0_360"/>
          <p:cNvSpPr txBox="1"/>
          <p:nvPr/>
        </p:nvSpPr>
        <p:spPr>
          <a:xfrm>
            <a:off x="1295400" y="3152001"/>
            <a:ext cx="7007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cs-CZ" sz="3000" u="none" cap="none" strike="noStrike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rPr>
              <a:t>David Šosvald</a:t>
            </a:r>
            <a:endParaRPr b="0" i="0" sz="3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E:\Docs\VS\PR\gamedev.cuni.cz\LOGO\v2\Logo2-180-C-AT.png" id="444" name="Google Shape;444;g2d0f0b38b84_0_3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95781" y="4305086"/>
            <a:ext cx="3365501" cy="144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Gamedev na Matfyzu</a:t>
            </a:r>
            <a:endParaRPr/>
          </a:p>
        </p:txBody>
      </p:sp>
      <p:sp>
        <p:nvSpPr>
          <p:cNvPr id="143" name="Google Shape;143;p9"/>
          <p:cNvSpPr txBox="1"/>
          <p:nvPr>
            <p:ph idx="1" type="body"/>
          </p:nvPr>
        </p:nvSpPr>
        <p:spPr>
          <a:xfrm>
            <a:off x="457200" y="1600175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všestranný programátor her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C++, C#, Java, Python, …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teoretické základy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Programování GPU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AI pro hry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Godot, Unity, Unreal Engine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game design, UX, game studies</a:t>
            </a:r>
            <a:endParaRPr/>
          </a:p>
        </p:txBody>
      </p:sp>
    </p:spTree>
  </p:cSld>
  <p:clrMapOvr>
    <a:masterClrMapping/>
  </p:clrMapOvr>
  <p:transition p14:dur="100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Gamedev na Matfyzu</a:t>
            </a:r>
            <a:endParaRPr/>
          </a:p>
        </p:txBody>
      </p:sp>
      <p:sp>
        <p:nvSpPr>
          <p:cNvPr id="150" name="Google Shape;150;p8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velká velitelnost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cs-CZ"/>
              <a:t>grafika, gameplay, AI, non-gamedev, …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projekty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cs-CZ"/>
              <a:t> diplomka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cs-CZ"/>
              <a:t>softwarový, výzkumný, firemní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cs-CZ"/>
              <a:t>zápočtové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p14:dur="100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d19451ec3e_0_68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Příklady diplomek</a:t>
            </a:r>
            <a:endParaRPr/>
          </a:p>
        </p:txBody>
      </p:sp>
      <p:sp>
        <p:nvSpPr>
          <p:cNvPr id="157" name="Google Shape;157;g2d19451ec3e_0_681"/>
          <p:cNvSpPr txBox="1"/>
          <p:nvPr>
            <p:ph idx="1" type="body"/>
          </p:nvPr>
        </p:nvSpPr>
        <p:spPr>
          <a:xfrm>
            <a:off x="457200" y="1600200"/>
            <a:ext cx="8229600" cy="4201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30200" lvl="0" marL="4572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600"/>
              <a:buChar char="●"/>
            </a:pPr>
            <a:r>
              <a:rPr lang="cs-CZ" sz="3000"/>
              <a:t>Procedural Generation of Endless Runner Type of Video Games</a:t>
            </a:r>
            <a:endParaRPr sz="3000"/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sz="3000"/>
              <a:t>Artificial Intelligence for Children of the Galaxy Computer Game</a:t>
            </a:r>
            <a:endParaRPr sz="3000"/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sz="3000"/>
              <a:t>Procedural Generation of Combat Encounters in Role Playing Video Games</a:t>
            </a:r>
            <a:endParaRPr sz="3000"/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sz="3000"/>
              <a:t>Railroad Network Planning in Open Transport Tycoon Deluxe</a:t>
            </a:r>
            <a:endParaRPr sz="3000"/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sz="3000"/>
              <a:t>Performance testing suite for Unity DOTS</a:t>
            </a:r>
            <a:endParaRPr sz="3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d0f0b38b84_0_34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5000"/>
              <a:t>Vznik oboru</a:t>
            </a:r>
            <a:endParaRPr sz="5000"/>
          </a:p>
        </p:txBody>
      </p:sp>
      <p:sp>
        <p:nvSpPr>
          <p:cNvPr id="164" name="Google Shape;164;g2d0f0b38b84_0_343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myšlenka: Cyril Brom, Martin Klíma (WarHorse) a Otakar Nieder (former BI Sim, teď Grip Digital)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Jakub Gemrot jako </a:t>
            </a:r>
            <a:r>
              <a:rPr lang="cs-CZ"/>
              <a:t>primární osoba </a:t>
            </a:r>
            <a:r>
              <a:rPr lang="cs-CZ"/>
              <a:t>odpovědná</a:t>
            </a:r>
            <a:r>
              <a:rPr lang="cs-CZ"/>
              <a:t> za náplň a rozvoj oboru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gamedevu nakloněný docent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iv systému Office">
  <a:themeElements>
    <a:clrScheme name="Kancelář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iv systému Office">
  <a:themeElements>
    <a:clrScheme name="Kancelář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2018-01-31T15:18:39Z</dcterms:created>
  <dc:creator>Jimmy</dc:creator>
</cp:coreProperties>
</file>