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</p:sldMasterIdLst>
  <p:notesMasterIdLst>
    <p:notesMasterId r:id="rId10"/>
  </p:notesMasterIdLst>
  <p:sldIdLst>
    <p:sldId id="331" r:id="rId3"/>
    <p:sldId id="332" r:id="rId4"/>
    <p:sldId id="333" r:id="rId5"/>
    <p:sldId id="334" r:id="rId6"/>
    <p:sldId id="335" r:id="rId7"/>
    <p:sldId id="336" r:id="rId8"/>
    <p:sldId id="33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SzPct val="80000"/>
      <a:buFont typeface="Wingdings" pitchFamily="2" charset="2"/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SzPct val="80000"/>
      <a:buFont typeface="Wingdings" pitchFamily="2" charset="2"/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SzPct val="80000"/>
      <a:buFont typeface="Wingdings" pitchFamily="2" charset="2"/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SzPct val="80000"/>
      <a:buFont typeface="Wingdings" pitchFamily="2" charset="2"/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SzPct val="80000"/>
      <a:buFont typeface="Wingdings" pitchFamily="2" charset="2"/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26" autoAdjust="0"/>
    <p:restoredTop sz="97249" autoAdjust="0"/>
  </p:normalViewPr>
  <p:slideViewPr>
    <p:cSldViewPr>
      <p:cViewPr varScale="1">
        <p:scale>
          <a:sx n="108" d="100"/>
          <a:sy n="108" d="100"/>
        </p:scale>
        <p:origin x="15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3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/>
            </a:lvl1pPr>
          </a:lstStyle>
          <a:p>
            <a:pPr>
              <a:defRPr/>
            </a:pPr>
            <a:fld id="{7BC115F2-FA69-41F3-B04B-9F37A4FE13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086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C115F2-FA69-41F3-B04B-9F37A4FE135F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462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sk-SK"/>
              <a:t>Kliknite sem a upravte štýl predlohy podnadpisov.</a:t>
            </a:r>
            <a:endParaRPr lang="en-US"/>
          </a:p>
        </p:txBody>
      </p:sp>
      <p:sp>
        <p:nvSpPr>
          <p:cNvPr id="6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F8868B-7A0C-4CF6-8F5A-48D2D9550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358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768D3-76EA-4BEE-865E-3681F6E206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31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C57440-378F-4FC0-AD8E-7CC028E6EF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266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sk-SK"/>
              <a:t>Kliknite sem a upravte štýl predlohy podnadpisov.</a:t>
            </a:r>
            <a:endParaRPr lang="en-US"/>
          </a:p>
        </p:txBody>
      </p:sp>
      <p:sp>
        <p:nvSpPr>
          <p:cNvPr id="6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7B47F-4FE0-4452-BB52-0AB056BDAD7E}" type="datetimeFigureOut">
              <a:rPr lang="sk-SK"/>
              <a:pPr>
                <a:defRPr/>
              </a:pPr>
              <a:t>2. 5. 2024</a:t>
            </a:fld>
            <a:endParaRPr lang="sk-SK"/>
          </a:p>
        </p:txBody>
      </p:sp>
      <p:sp>
        <p:nvSpPr>
          <p:cNvPr id="7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5D5DC-8F36-41E4-8D47-F861FA6D89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82950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9297E-67FB-4344-9F83-162AD5B532D1}" type="datetimeFigureOut">
              <a:rPr lang="sk-SK"/>
              <a:pPr>
                <a:defRPr/>
              </a:pPr>
              <a:t>2. 5. 2024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9D8A7-0590-4DDE-84EA-A7981F27AEE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7102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6EB0F-C291-46AC-B20E-62B770E4ACB0}" type="datetimeFigureOut">
              <a:rPr lang="sk-SK"/>
              <a:pPr>
                <a:defRPr/>
              </a:pPr>
              <a:t>2. 5. 2024</a:t>
            </a:fld>
            <a:endParaRPr lang="sk-SK"/>
          </a:p>
        </p:txBody>
      </p:sp>
      <p:sp>
        <p:nvSpPr>
          <p:cNvPr id="7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CCF60-30E2-422F-8B09-6B668BB6DF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68502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BE83-246B-49EF-AD9F-BAC05A76A7F2}" type="datetimeFigureOut">
              <a:rPr lang="sk-SK"/>
              <a:pPr>
                <a:defRPr/>
              </a:pPr>
              <a:t>2. 5. 2024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A345F-D598-4207-8D78-E14BE702258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3517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DC08B-C9B9-4AAA-9DC1-0A7BBFA1CB62}" type="datetimeFigureOut">
              <a:rPr lang="sk-SK"/>
              <a:pPr>
                <a:defRPr/>
              </a:pPr>
              <a:t>2. 5. 2024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8B8DF-78C6-45D9-9597-8CFBD7750F7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4276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53DC9-1E44-4C0E-B66F-62862E0827BB}" type="datetimeFigureOut">
              <a:rPr lang="sk-SK"/>
              <a:pPr>
                <a:defRPr/>
              </a:pPr>
              <a:t>2. 5. 2024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93F46-D3E2-48BE-A51D-8A31C90611D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75765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1DFE6-01F6-4C8A-A738-A8EF306E1C39}" type="datetimeFigureOut">
              <a:rPr lang="sk-SK"/>
              <a:pPr>
                <a:defRPr/>
              </a:pPr>
              <a:t>2. 5. 2024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BB952-6DFF-4E4A-A8E6-0ED5A481CC8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4350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7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A8CE8-334D-4F7C-B93E-195C99A8A284}" type="datetimeFigureOut">
              <a:rPr lang="sk-SK"/>
              <a:pPr>
                <a:defRPr/>
              </a:pPr>
              <a:t>2. 5. 2024</a:t>
            </a:fld>
            <a:endParaRPr lang="sk-SK"/>
          </a:p>
        </p:txBody>
      </p:sp>
      <p:sp>
        <p:nvSpPr>
          <p:cNvPr id="8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8000C-96A7-4338-98F5-198965FDCC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35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Autofit/>
          </a:bodyPr>
          <a:lstStyle>
            <a:lvl1pPr>
              <a:defRPr sz="3600"/>
            </a:lvl1pPr>
            <a:extLst/>
          </a:lstStyle>
          <a:p>
            <a:r>
              <a:rPr lang="sk-SK" dirty="0"/>
              <a:t>Kliknite sem a upravte štýl predlohy nadpisov.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extLst/>
          </a:lstStyle>
          <a:p>
            <a:pPr lvl="0"/>
            <a:r>
              <a:rPr lang="sk-SK" dirty="0"/>
              <a:t>Kliknite sem a upravte štýly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13C84-481C-4BA8-B516-D7CEE628B2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0032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sk-SK" noProof="0"/>
              <a:t>Ak chcete pridať obrázok, kliknite na ikonu</a:t>
            </a:r>
            <a:endParaRPr lang="en-US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7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DBED-906E-437E-AEC7-D30CC5F53E52}" type="datetimeFigureOut">
              <a:rPr lang="sk-SK"/>
              <a:pPr>
                <a:defRPr/>
              </a:pPr>
              <a:t>2. 5. 2024</a:t>
            </a:fld>
            <a:endParaRPr lang="sk-SK"/>
          </a:p>
        </p:txBody>
      </p:sp>
      <p:sp>
        <p:nvSpPr>
          <p:cNvPr id="8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80CE2-8A23-4542-9822-92F6FBABD74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59673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6D641-8279-4273-A0E1-1B212F859D3B}" type="datetimeFigureOut">
              <a:rPr lang="sk-SK"/>
              <a:pPr>
                <a:defRPr/>
              </a:pPr>
              <a:t>2. 5. 2024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0FA37-86E5-4C69-B142-5351425AD9B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07806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B6C3-53C4-4510-B4B3-5F35848F184A}" type="datetimeFigureOut">
              <a:rPr lang="sk-SK"/>
              <a:pPr>
                <a:defRPr/>
              </a:pPr>
              <a:t>2. 5. 2024</a:t>
            </a:fld>
            <a:endParaRPr lang="sk-SK"/>
          </a:p>
        </p:txBody>
      </p:sp>
      <p:sp>
        <p:nvSpPr>
          <p:cNvPr id="7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66FE5-982A-46C1-9BA3-8EC7ADEC530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864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080DC9-B8D7-4145-A57A-A1024D75C5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73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769A8-1967-4214-85E3-6F0A49E1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50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4995E-3C70-4638-BA2B-86F2486388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00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27E05-253B-44C1-8312-51388253DB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22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FF804-541E-424A-A7BB-2766ED59B4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35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7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C0044C-4EB2-4576-AE75-454C4E0CD5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26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sk-SK" noProof="0"/>
              <a:t>Ak chcete pridať obrázok, kliknite na ikonu</a:t>
            </a:r>
            <a:endParaRPr lang="en-US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7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CA183E-EE8B-4F7A-9C98-FDD693F8B6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349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ĺžnik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07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 smtClean="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4E164981-81F9-4F77-9888-F11D699935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20" r:id="rId3"/>
    <p:sldLayoutId id="2147483708" r:id="rId4"/>
    <p:sldLayoutId id="2147483709" r:id="rId5"/>
    <p:sldLayoutId id="2147483710" r:id="rId6"/>
    <p:sldLayoutId id="2147483711" r:id="rId7"/>
    <p:sldLayoutId id="2147483721" r:id="rId8"/>
    <p:sldLayoutId id="2147483722" r:id="rId9"/>
    <p:sldLayoutId id="2147483712" r:id="rId10"/>
    <p:sldLayoutId id="214748372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ĺžnik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4101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5AAEDAB4-C061-459C-8BD1-CF9AAF0D9342}" type="datetimeFigureOut">
              <a:rPr lang="sk-SK"/>
              <a:pPr>
                <a:defRPr/>
              </a:pPr>
              <a:t>2. 5. 2024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4DC0D382-460D-4521-9999-97C893640CF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3" r:id="rId2"/>
    <p:sldLayoutId id="2147483725" r:id="rId3"/>
    <p:sldLayoutId id="2147483714" r:id="rId4"/>
    <p:sldLayoutId id="2147483715" r:id="rId5"/>
    <p:sldLayoutId id="2147483716" r:id="rId6"/>
    <p:sldLayoutId id="2147483717" r:id="rId7"/>
    <p:sldLayoutId id="2147483726" r:id="rId8"/>
    <p:sldLayoutId id="2147483727" r:id="rId9"/>
    <p:sldLayoutId id="2147483718" r:id="rId10"/>
    <p:sldLayoutId id="214748372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kalka@ukf.s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sco/portal/occupat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plikovanainformatika.sk/ai_zon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jskalka@ukf.s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sk-SK" dirty="0"/>
              <a:t>Herná vetva </a:t>
            </a:r>
            <a:br>
              <a:rPr lang="sk-SK" dirty="0"/>
            </a:br>
            <a:r>
              <a:rPr lang="sk-SK" dirty="0"/>
              <a:t>v ŠP aplikovaná informatika</a:t>
            </a:r>
            <a:endParaRPr lang="sk-SK" b="0" dirty="0"/>
          </a:p>
        </p:txBody>
      </p:sp>
      <p:sp>
        <p:nvSpPr>
          <p:cNvPr id="5" name="Podnadpis 2"/>
          <p:cNvSpPr txBox="1">
            <a:spLocks/>
          </p:cNvSpPr>
          <p:nvPr/>
        </p:nvSpPr>
        <p:spPr bwMode="auto">
          <a:xfrm>
            <a:off x="900113" y="5229225"/>
            <a:ext cx="807720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8872" tIns="0" rIns="45720" bIns="0" anchor="t"/>
          <a:lstStyle/>
          <a:p>
            <a:pPr algn="ctr">
              <a:spcBef>
                <a:spcPct val="0"/>
              </a:spcBef>
              <a:buClr>
                <a:schemeClr val="accent1"/>
              </a:buClr>
              <a:buFont typeface="Wingdings 2" pitchFamily="18" charset="2"/>
              <a:buNone/>
              <a:defRPr/>
            </a:pPr>
            <a:endParaRPr lang="sk-SK" sz="1200" b="0" i="0" u="none" strike="noStrike" baseline="0" dirty="0">
              <a:latin typeface="ArialMT"/>
            </a:endParaRPr>
          </a:p>
          <a:p>
            <a:pPr algn="ctr">
              <a:spcBef>
                <a:spcPct val="0"/>
              </a:spcBef>
              <a:buClr>
                <a:schemeClr val="accent1"/>
              </a:buClr>
              <a:buFont typeface="Wingdings 2" pitchFamily="18" charset="2"/>
              <a:buNone/>
              <a:defRPr/>
            </a:pPr>
            <a:r>
              <a:rPr lang="sk-SK" b="0" i="0" u="none" strike="noStrike" baseline="0" dirty="0" err="1">
                <a:latin typeface="ArialMT"/>
              </a:rPr>
              <a:t>Future</a:t>
            </a:r>
            <a:r>
              <a:rPr lang="sk-SK" b="0" i="0" u="none" strike="noStrike" baseline="0" dirty="0">
                <a:latin typeface="ArialMT"/>
              </a:rPr>
              <a:t> </a:t>
            </a:r>
            <a:r>
              <a:rPr lang="sk-SK" b="0" i="0" u="none" strike="noStrike" baseline="0" dirty="0" err="1">
                <a:latin typeface="ArialMT"/>
              </a:rPr>
              <a:t>Devs</a:t>
            </a:r>
            <a:r>
              <a:rPr lang="sk-SK" b="0" i="0" u="none" strike="noStrike" baseline="0" dirty="0">
                <a:latin typeface="ArialMT"/>
              </a:rPr>
              <a:t> 2024, </a:t>
            </a:r>
            <a:r>
              <a:rPr lang="sk-SK" sz="2800" b="0" dirty="0">
                <a:solidFill>
                  <a:srgbClr val="FFFFFF"/>
                </a:solidFill>
                <a:latin typeface="+mn-lt"/>
              </a:rPr>
              <a:t>Smolenice, 3.5.2024</a:t>
            </a:r>
            <a:r>
              <a:rPr lang="en-US" sz="2800" b="0" dirty="0">
                <a:solidFill>
                  <a:srgbClr val="FFFFFF"/>
                </a:solidFill>
                <a:latin typeface="+mn-lt"/>
              </a:rPr>
              <a:t> </a:t>
            </a:r>
            <a:endParaRPr lang="sk-SK" sz="2800" b="0" dirty="0">
              <a:solidFill>
                <a:srgbClr val="FFFFFF"/>
              </a:solidFill>
              <a:latin typeface="+mn-lt"/>
            </a:endParaRPr>
          </a:p>
          <a:p>
            <a:pPr algn="ctr">
              <a:spcBef>
                <a:spcPct val="0"/>
              </a:spcBef>
              <a:buClr>
                <a:schemeClr val="accent1"/>
              </a:buClr>
              <a:buFont typeface="Wingdings 2" pitchFamily="18" charset="2"/>
              <a:buNone/>
              <a:defRPr/>
            </a:pPr>
            <a:endParaRPr lang="sk-SK" sz="4000" b="0" dirty="0">
              <a:solidFill>
                <a:srgbClr val="FFFFFF"/>
              </a:solidFill>
              <a:latin typeface="+mn-lt"/>
            </a:endParaRPr>
          </a:p>
          <a:p>
            <a:pPr algn="r">
              <a:spcBef>
                <a:spcPct val="0"/>
              </a:spcBef>
              <a:buClr>
                <a:schemeClr val="accent1"/>
              </a:buClr>
              <a:buFont typeface="Wingdings 2" pitchFamily="18" charset="2"/>
              <a:buNone/>
              <a:defRPr/>
            </a:pPr>
            <a:r>
              <a:rPr lang="sk-SK" sz="2000" b="0" dirty="0" err="1">
                <a:solidFill>
                  <a:srgbClr val="FFFFFF"/>
                </a:solidFill>
                <a:latin typeface="+mn-lt"/>
                <a:hlinkClick r:id="rId3"/>
              </a:rPr>
              <a:t>jskalka</a:t>
            </a:r>
            <a:r>
              <a:rPr lang="en-US" sz="2000" b="0" dirty="0">
                <a:solidFill>
                  <a:srgbClr val="FFFFFF"/>
                </a:solidFill>
                <a:latin typeface="+mn-lt"/>
                <a:hlinkClick r:id="rId3"/>
              </a:rPr>
              <a:t>@ukf.sk</a:t>
            </a:r>
            <a:endParaRPr lang="sk-SK" sz="2000" b="0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4" name="Obrázok 3" descr="Obrázok, na ktorom je text, písmo, grafika, grafický dizajn&#10;&#10;Automaticky generovaný popis">
            <a:extLst>
              <a:ext uri="{FF2B5EF4-FFF2-40B4-BE49-F238E27FC236}">
                <a16:creationId xmlns:a16="http://schemas.microsoft.com/office/drawing/2014/main" id="{F6C913A1-0220-DE38-C443-A9A148325E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3502159" cy="70713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35569-2359-E551-F01F-0A1A84CA0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Študijný program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CD6CBC-10BA-E171-6BCA-EAFB781A8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08176"/>
            <a:ext cx="9036496" cy="5294376"/>
          </a:xfrm>
        </p:spPr>
        <p:txBody>
          <a:bodyPr/>
          <a:lstStyle/>
          <a:p>
            <a:r>
              <a:rPr lang="sk-SK" sz="2800" dirty="0"/>
              <a:t>významne zosúlaďovaný pri ostatnej akreditácii</a:t>
            </a:r>
          </a:p>
          <a:p>
            <a:pPr lvl="1"/>
            <a:r>
              <a:rPr lang="sk-SK" sz="2400" dirty="0"/>
              <a:t>Európskou klasifikáciou zručností/kompetentností, kvalifikácií a povolaní (</a:t>
            </a:r>
            <a:r>
              <a:rPr lang="sk-SK" sz="2400" dirty="0">
                <a:hlinkClick r:id="rId2"/>
              </a:rPr>
              <a:t>https://ec.europa.eu/esco/portal/occupation</a:t>
            </a:r>
            <a:r>
              <a:rPr lang="sk-SK" sz="2400" dirty="0"/>
              <a:t>) </a:t>
            </a:r>
          </a:p>
          <a:p>
            <a:r>
              <a:rPr lang="sk-SK" sz="2800" dirty="0"/>
              <a:t>povolania:</a:t>
            </a:r>
          </a:p>
          <a:p>
            <a:pPr lvl="1"/>
            <a:r>
              <a:rPr lang="sk-SK" sz="2400" dirty="0"/>
              <a:t>2511 - Systémoví analytici</a:t>
            </a:r>
          </a:p>
          <a:p>
            <a:pPr lvl="1"/>
            <a:r>
              <a:rPr lang="sk-SK" sz="2400" dirty="0"/>
              <a:t>2512 - Vývojári softvéru</a:t>
            </a:r>
          </a:p>
          <a:p>
            <a:pPr lvl="1"/>
            <a:r>
              <a:rPr lang="sk-SK" sz="2400" b="1" dirty="0">
                <a:solidFill>
                  <a:srgbClr val="FFFF00"/>
                </a:solidFill>
              </a:rPr>
              <a:t>2513 - Vývojári webových aplikácií a multimediálnych aplikácií</a:t>
            </a:r>
          </a:p>
          <a:p>
            <a:pPr lvl="1"/>
            <a:r>
              <a:rPr lang="sk-SK" sz="2400" dirty="0"/>
              <a:t>2514 - Aplikační programátori</a:t>
            </a:r>
          </a:p>
          <a:p>
            <a:pPr lvl="1"/>
            <a:r>
              <a:rPr lang="sk-SK" sz="2400" dirty="0"/>
              <a:t>2519 - Vývojári a analytici softvéru a aplikácií inde neuvedení</a:t>
            </a:r>
          </a:p>
          <a:p>
            <a:pPr lvl="1"/>
            <a:r>
              <a:rPr lang="pt-BR" sz="2400" dirty="0"/>
              <a:t>2521 - Dizajnéri a správcovia databáz</a:t>
            </a:r>
            <a:endParaRPr lang="sk-SK" sz="2400" dirty="0"/>
          </a:p>
          <a:p>
            <a:pPr lvl="1"/>
            <a:r>
              <a:rPr lang="sk-SK" sz="2400" dirty="0"/>
              <a:t>2522 - Správcovia systémov</a:t>
            </a:r>
          </a:p>
          <a:p>
            <a:pPr lvl="1"/>
            <a:r>
              <a:rPr lang="it-IT" sz="2400" dirty="0"/>
              <a:t>2523 - Špecialisti v oblasti počítačových sietí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482095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58290-31B1-F0B6-3A50-CE73739CF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Špecializácie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E90C22-AA94-F820-B461-F671E46B2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968552"/>
          </a:xfrm>
        </p:spPr>
        <p:txBody>
          <a:bodyPr/>
          <a:lstStyle/>
          <a:p>
            <a:r>
              <a:rPr lang="sk-SK" sz="2800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https://aplikovanainformatika.sk/ai_zone</a:t>
            </a:r>
            <a:r>
              <a:rPr lang="sk-SK" sz="2800" dirty="0">
                <a:solidFill>
                  <a:srgbClr val="FFFF00"/>
                </a:solidFill>
              </a:rPr>
              <a:t> </a:t>
            </a:r>
          </a:p>
          <a:p>
            <a:r>
              <a:rPr lang="sk-SK" sz="2800" dirty="0"/>
              <a:t>vetvy:</a:t>
            </a:r>
          </a:p>
          <a:p>
            <a:pPr lvl="1"/>
            <a:r>
              <a:rPr lang="sk-SK" sz="2400" dirty="0" err="1"/>
              <a:t>Algoritmizácia</a:t>
            </a:r>
            <a:endParaRPr lang="sk-SK" sz="2400" dirty="0"/>
          </a:p>
          <a:p>
            <a:pPr lvl="1"/>
            <a:r>
              <a:rPr lang="sk-SK" sz="2400" dirty="0"/>
              <a:t>Vývoj softvéru</a:t>
            </a:r>
          </a:p>
          <a:p>
            <a:pPr lvl="1"/>
            <a:r>
              <a:rPr lang="sk-SK" sz="2400" dirty="0"/>
              <a:t>Dáta a umelá inteligencia</a:t>
            </a:r>
          </a:p>
          <a:p>
            <a:pPr lvl="1"/>
            <a:r>
              <a:rPr lang="sk-SK" sz="2400" dirty="0"/>
              <a:t>Tvorba webu</a:t>
            </a:r>
          </a:p>
          <a:p>
            <a:pPr lvl="1"/>
            <a:r>
              <a:rPr lang="sk-SK" sz="2400" b="1" dirty="0">
                <a:solidFill>
                  <a:srgbClr val="FFFF00"/>
                </a:solidFill>
              </a:rPr>
              <a:t>Vývoj hier a grafika</a:t>
            </a:r>
          </a:p>
          <a:p>
            <a:pPr lvl="1"/>
            <a:r>
              <a:rPr lang="sk-SK" sz="2400" dirty="0"/>
              <a:t>Počítačové systémy</a:t>
            </a:r>
          </a:p>
          <a:p>
            <a:pPr lvl="1"/>
            <a:r>
              <a:rPr lang="sk-SK" sz="2400" dirty="0"/>
              <a:t>Inteligentné technológie</a:t>
            </a:r>
          </a:p>
          <a:p>
            <a:pPr lvl="1"/>
            <a:r>
              <a:rPr lang="sk-SK" sz="2400" dirty="0"/>
              <a:t>Matematické princípy informatiky</a:t>
            </a:r>
          </a:p>
          <a:p>
            <a:pPr lvl="1"/>
            <a:r>
              <a:rPr lang="sk-SK" sz="2400" dirty="0"/>
              <a:t>Všeobecné zručnosti</a:t>
            </a:r>
          </a:p>
        </p:txBody>
      </p:sp>
    </p:spTree>
    <p:extLst>
      <p:ext uri="{BB962C8B-B14F-4D97-AF65-F5344CB8AC3E}">
        <p14:creationId xmlns:p14="http://schemas.microsoft.com/office/powerpoint/2010/main" val="4167749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152450-55F1-FF26-D0FE-A2A13BD0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Vývoj hier a grafika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EFE8082-F40E-AFAA-D4F6-49567FBBA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84784"/>
            <a:ext cx="8712968" cy="5373216"/>
          </a:xfrm>
        </p:spPr>
        <p:txBody>
          <a:bodyPr/>
          <a:lstStyle/>
          <a:p>
            <a:r>
              <a:rPr lang="sk-SK" sz="2800" dirty="0"/>
              <a:t>po semestroch (</a:t>
            </a:r>
            <a:r>
              <a:rPr lang="sk-SK" sz="2800" dirty="0" err="1"/>
              <a:t>bc</a:t>
            </a:r>
            <a:r>
              <a:rPr lang="sk-SK" sz="2800" dirty="0"/>
              <a:t>):</a:t>
            </a:r>
          </a:p>
          <a:p>
            <a:pPr lvl="1"/>
            <a:r>
              <a:rPr lang="sk-SK" sz="2400" dirty="0"/>
              <a:t>-</a:t>
            </a:r>
          </a:p>
          <a:p>
            <a:pPr lvl="1"/>
            <a:r>
              <a:rPr lang="sk-SK" sz="2400" dirty="0"/>
              <a:t>Počítačová grafika – bude transformované do UI dizajn (0/2)</a:t>
            </a:r>
          </a:p>
          <a:p>
            <a:pPr lvl="1"/>
            <a:r>
              <a:rPr lang="sk-SK" sz="2400" dirty="0"/>
              <a:t>Aplikovaná počítačová grafika – </a:t>
            </a:r>
            <a:r>
              <a:rPr lang="sk-SK" sz="2400" dirty="0" err="1"/>
              <a:t>Blender</a:t>
            </a:r>
            <a:r>
              <a:rPr lang="sk-SK" sz="2400" dirty="0"/>
              <a:t> (0/2)</a:t>
            </a:r>
          </a:p>
          <a:p>
            <a:pPr lvl="1"/>
            <a:r>
              <a:rPr lang="sk-SK" sz="2400" dirty="0"/>
              <a:t>Herné vývojové prostredia – </a:t>
            </a:r>
            <a:r>
              <a:rPr lang="sk-SK" sz="2400" dirty="0" err="1"/>
              <a:t>Unity</a:t>
            </a:r>
            <a:r>
              <a:rPr lang="sk-SK" sz="2400" dirty="0"/>
              <a:t> 2D (0/2)</a:t>
            </a:r>
          </a:p>
          <a:p>
            <a:pPr lvl="1"/>
            <a:r>
              <a:rPr lang="sk-SK" sz="2400" dirty="0"/>
              <a:t>Vývoj 3D aplikácií – </a:t>
            </a:r>
            <a:r>
              <a:rPr lang="sk-SK" sz="2400" dirty="0" err="1"/>
              <a:t>Unity</a:t>
            </a:r>
            <a:r>
              <a:rPr lang="sk-SK" sz="2400" dirty="0"/>
              <a:t> 3D (0/2)</a:t>
            </a:r>
          </a:p>
          <a:p>
            <a:pPr lvl="1"/>
            <a:r>
              <a:rPr lang="sk-SK" sz="2400" dirty="0"/>
              <a:t>Záverečná práca (</a:t>
            </a:r>
            <a:r>
              <a:rPr lang="sk-SK" sz="2400" dirty="0" err="1"/>
              <a:t>bc.</a:t>
            </a:r>
            <a:r>
              <a:rPr lang="sk-SK" sz="2400" dirty="0"/>
              <a:t>)</a:t>
            </a:r>
          </a:p>
          <a:p>
            <a:r>
              <a:rPr lang="sk-SK" sz="2800" dirty="0"/>
              <a:t>po semestroch (Mgr.):</a:t>
            </a:r>
          </a:p>
          <a:p>
            <a:pPr lvl="1"/>
            <a:r>
              <a:rPr lang="sk-SK" sz="2400" dirty="0"/>
              <a:t>Vybrané kapitoly z vývoja softvéru – </a:t>
            </a:r>
            <a:r>
              <a:rPr lang="sk-SK" sz="2400" dirty="0" err="1"/>
              <a:t>Unity</a:t>
            </a:r>
            <a:r>
              <a:rPr lang="sk-SK" sz="2400" dirty="0"/>
              <a:t> 3D++ (0/2)</a:t>
            </a:r>
          </a:p>
          <a:p>
            <a:pPr lvl="1"/>
            <a:r>
              <a:rPr lang="sk-SK" sz="2400" dirty="0"/>
              <a:t>Virtuálna realita – </a:t>
            </a:r>
            <a:r>
              <a:rPr lang="sk-SK" sz="2400" dirty="0" err="1"/>
              <a:t>XRInteraction</a:t>
            </a:r>
            <a:r>
              <a:rPr lang="sk-SK" sz="2400" dirty="0"/>
              <a:t> </a:t>
            </a:r>
            <a:r>
              <a:rPr lang="sk-SK" sz="2400" dirty="0" err="1"/>
              <a:t>toolkit</a:t>
            </a:r>
            <a:r>
              <a:rPr lang="sk-SK" sz="2400" dirty="0"/>
              <a:t> v </a:t>
            </a:r>
            <a:r>
              <a:rPr lang="sk-SK" sz="2400" dirty="0" err="1"/>
              <a:t>Unity</a:t>
            </a:r>
            <a:r>
              <a:rPr lang="sk-SK" sz="2400" dirty="0"/>
              <a:t> (1/2)</a:t>
            </a:r>
          </a:p>
          <a:p>
            <a:pPr lvl="1"/>
            <a:r>
              <a:rPr lang="sk-SK" sz="2400" dirty="0"/>
              <a:t>Rozšírená realita – </a:t>
            </a:r>
            <a:r>
              <a:rPr lang="sk-SK" sz="2400" dirty="0" err="1"/>
              <a:t>Unity</a:t>
            </a:r>
            <a:r>
              <a:rPr lang="sk-SK" sz="2400" dirty="0"/>
              <a:t> AR kurz – Mobile AR </a:t>
            </a:r>
            <a:r>
              <a:rPr lang="sk-SK" sz="2400" dirty="0" err="1"/>
              <a:t>dev</a:t>
            </a:r>
            <a:r>
              <a:rPr lang="sk-SK" sz="2400" dirty="0"/>
              <a:t>. (1/2)</a:t>
            </a:r>
          </a:p>
          <a:p>
            <a:pPr lvl="1"/>
            <a:r>
              <a:rPr lang="sk-SK" sz="2400" dirty="0"/>
              <a:t>Záverečná práca (Mgr.)</a:t>
            </a:r>
          </a:p>
          <a:p>
            <a:pPr lvl="1"/>
            <a:endParaRPr lang="sk-SK" sz="2400" dirty="0"/>
          </a:p>
          <a:p>
            <a:pPr lvl="1"/>
            <a:endParaRPr lang="sk-SK" sz="2400" dirty="0"/>
          </a:p>
          <a:p>
            <a:endParaRPr lang="sk-SK" sz="2800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9404FC4B-B2EE-5C36-AAA9-2FC81F1441DA}"/>
              </a:ext>
            </a:extLst>
          </p:cNvPr>
          <p:cNvSpPr txBox="1">
            <a:spLocks/>
          </p:cNvSpPr>
          <p:nvPr/>
        </p:nvSpPr>
        <p:spPr bwMode="auto">
          <a:xfrm>
            <a:off x="6156176" y="78840"/>
            <a:ext cx="295627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>
            <a:lvl1pPr marL="438150" indent="-319088" algn="l" rtl="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30250" indent="-2730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Char char="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9536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66C7D"/>
              </a:buClr>
              <a:buFont typeface="Arial" charset="0"/>
              <a:buChar char="▪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216025" indent="-182563" algn="l" rtl="0" fontAlgn="base">
              <a:spcBef>
                <a:spcPct val="20000"/>
              </a:spcBef>
              <a:spcAft>
                <a:spcPct val="0"/>
              </a:spcAft>
              <a:buClr>
                <a:srgbClr val="6BB76D"/>
              </a:buClr>
              <a:buFont typeface="Arial" charset="0"/>
              <a:buChar char="▪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425575" indent="-182563" algn="l" rtl="0" fontAlgn="base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itchFamily="18" charset="2"/>
              <a:buChar char=""/>
              <a:def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9062" indent="0">
              <a:buNone/>
            </a:pPr>
            <a:r>
              <a:rPr lang="sk-SK" sz="2800" dirty="0">
                <a:solidFill>
                  <a:srgbClr val="FFFF00"/>
                </a:solidFill>
              </a:rPr>
              <a:t>!!! vývoj softvéru</a:t>
            </a:r>
            <a:endParaRPr lang="sk-SK" sz="2400" dirty="0">
              <a:solidFill>
                <a:srgbClr val="FFFF00"/>
              </a:solidFill>
            </a:endParaRPr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011609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CC8C5-FBDC-72F0-D003-69381E037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Doplnky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A117655-35C0-9785-9496-D045FD738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spestrenie vývoja</a:t>
            </a:r>
          </a:p>
          <a:p>
            <a:pPr lvl="1"/>
            <a:r>
              <a:rPr lang="sk-SK" dirty="0"/>
              <a:t>Web (HTML+CSS+JS) (jednoduché animácie)</a:t>
            </a:r>
          </a:p>
          <a:p>
            <a:pPr lvl="1"/>
            <a:r>
              <a:rPr lang="sk-SK" dirty="0"/>
              <a:t>Java FX (</a:t>
            </a:r>
            <a:r>
              <a:rPr lang="sk-SK" dirty="0" err="1"/>
              <a:t>plošinovky</a:t>
            </a:r>
            <a:r>
              <a:rPr lang="sk-SK" dirty="0"/>
              <a:t>, bludiská a pod.)</a:t>
            </a:r>
          </a:p>
          <a:p>
            <a:pPr lvl="1"/>
            <a:r>
              <a:rPr lang="sk-SK" dirty="0"/>
              <a:t>Android – Programovanie aplikácií so senzormi</a:t>
            </a:r>
          </a:p>
          <a:p>
            <a:pPr lvl="1"/>
            <a:endParaRPr lang="sk-SK" dirty="0"/>
          </a:p>
          <a:p>
            <a:r>
              <a:rPr lang="sk-SK" dirty="0" err="1"/>
              <a:t>GameJam</a:t>
            </a:r>
            <a:r>
              <a:rPr lang="sk-SK" dirty="0"/>
              <a:t> (24 hodinový)</a:t>
            </a:r>
          </a:p>
          <a:p>
            <a:pPr lvl="1"/>
            <a:r>
              <a:rPr lang="sk-SK" dirty="0"/>
              <a:t>2023, 2024</a:t>
            </a:r>
          </a:p>
        </p:txBody>
      </p:sp>
    </p:spTree>
    <p:extLst>
      <p:ext uri="{BB962C8B-B14F-4D97-AF65-F5344CB8AC3E}">
        <p14:creationId xmlns:p14="http://schemas.microsoft.com/office/powerpoint/2010/main" val="41127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6C62E-B57A-BC8C-7BCE-482259587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Stav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6DCB683-64CA-CB22-2992-2110F3264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579" y="1772816"/>
            <a:ext cx="8430841" cy="4625975"/>
          </a:xfrm>
        </p:spPr>
        <p:txBody>
          <a:bodyPr/>
          <a:lstStyle/>
          <a:p>
            <a:r>
              <a:rPr lang="sk-SK" dirty="0"/>
              <a:t>hry sú len jedna z oblastí, v ktorej budú naši absolventi pracovať</a:t>
            </a:r>
          </a:p>
          <a:p>
            <a:pPr lvl="1"/>
            <a:r>
              <a:rPr lang="sk-SK" dirty="0"/>
              <a:t>pokrývame len malú (vývojársku) časť problematiky</a:t>
            </a:r>
          </a:p>
          <a:p>
            <a:pPr lvl="1"/>
            <a:r>
              <a:rPr lang="sk-SK" dirty="0"/>
              <a:t>pomáhame prekonať najnáročnejšie úvodné prekážky</a:t>
            </a:r>
          </a:p>
          <a:p>
            <a:pPr lvl="1"/>
            <a:endParaRPr lang="sk-SK" dirty="0"/>
          </a:p>
          <a:p>
            <a:r>
              <a:rPr lang="sk-SK" dirty="0"/>
              <a:t>sme otvorení všetkým aktivitám, ktoré študentov posúvajú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70582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6D1539F-5D50-E159-792F-22A73A79A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Ďakujem za pozornosť.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7CF7BF61-8199-76A5-D039-5C26C49C7335}"/>
              </a:ext>
            </a:extLst>
          </p:cNvPr>
          <p:cNvSpPr txBox="1"/>
          <p:nvPr/>
        </p:nvSpPr>
        <p:spPr>
          <a:xfrm>
            <a:off x="4427984" y="6093296"/>
            <a:ext cx="46075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  <a:buClr>
                <a:schemeClr val="accent1"/>
              </a:buClr>
              <a:buFont typeface="Wingdings 2" pitchFamily="18" charset="2"/>
              <a:buNone/>
              <a:defRPr/>
            </a:pPr>
            <a:r>
              <a:rPr lang="sk-SK" sz="2400" b="0" dirty="0" err="1">
                <a:solidFill>
                  <a:srgbClr val="FFFFFF"/>
                </a:solidFill>
                <a:latin typeface="+mn-lt"/>
                <a:hlinkClick r:id="rId2"/>
              </a:rPr>
              <a:t>jskalka</a:t>
            </a:r>
            <a:r>
              <a:rPr lang="en-US" sz="2400" b="0" dirty="0">
                <a:solidFill>
                  <a:srgbClr val="FFFFFF"/>
                </a:solidFill>
                <a:latin typeface="+mn-lt"/>
                <a:hlinkClick r:id="rId2"/>
              </a:rPr>
              <a:t>@ukf.sk</a:t>
            </a:r>
            <a:endParaRPr lang="sk-SK" sz="2400" b="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0447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dnaska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3.xml><?xml version="1.0" encoding="utf-8"?>
<a:themeOverride xmlns:a="http://schemas.openxmlformats.org/drawingml/2006/main">
  <a:clrScheme name="Modul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4.xml><?xml version="1.0" encoding="utf-8"?>
<a:themeOverride xmlns:a="http://schemas.openxmlformats.org/drawingml/2006/main">
  <a:clrScheme name="Modul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prednaska</Template>
  <TotalTime>8012</TotalTime>
  <Words>317</Words>
  <Application>Microsoft Office PowerPoint</Application>
  <PresentationFormat>Prezentácia na obrazovke (4:3)</PresentationFormat>
  <Paragraphs>61</Paragraphs>
  <Slides>7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7</vt:i4>
      </vt:variant>
    </vt:vector>
  </HeadingPairs>
  <TitlesOfParts>
    <vt:vector size="16" baseType="lpstr">
      <vt:lpstr>Arial</vt:lpstr>
      <vt:lpstr>ArialMT</vt:lpstr>
      <vt:lpstr>Corbel</vt:lpstr>
      <vt:lpstr>Times New Roman</vt:lpstr>
      <vt:lpstr>Wingdings</vt:lpstr>
      <vt:lpstr>Wingdings 2</vt:lpstr>
      <vt:lpstr>Wingdings 3</vt:lpstr>
      <vt:lpstr>prednaska</vt:lpstr>
      <vt:lpstr>1_Modul</vt:lpstr>
      <vt:lpstr>Herná vetva  v ŠP aplikovaná informatika</vt:lpstr>
      <vt:lpstr>Študijný program</vt:lpstr>
      <vt:lpstr>Špecializácie</vt:lpstr>
      <vt:lpstr>Vývoj hier a grafika</vt:lpstr>
      <vt:lpstr>Doplnky</vt:lpstr>
      <vt:lpstr>Stav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Pole</dc:title>
  <dc:creator>Jan Skalka</dc:creator>
  <cp:lastModifiedBy>Sinus</cp:lastModifiedBy>
  <cp:revision>478</cp:revision>
  <cp:lastPrinted>1601-01-01T00:00:00Z</cp:lastPrinted>
  <dcterms:created xsi:type="dcterms:W3CDTF">2005-10-02T05:00:53Z</dcterms:created>
  <dcterms:modified xsi:type="dcterms:W3CDTF">2024-05-02T16:07:39Z</dcterms:modified>
</cp:coreProperties>
</file>