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6858000" cy="9144000"/>
  <p:embeddedFontLst>
    <p:embeddedFont>
      <p:font typeface="Roboto Condensed"/>
      <p:regular r:id="rId21"/>
      <p:bold r:id="rId22"/>
      <p:italic r:id="rId23"/>
      <p:boldItalic r:id="rId24"/>
    </p:embeddedFont>
    <p:embeddedFont>
      <p:font typeface="Bodoni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j6vtqx++7WMR81z1ocMuRmupwn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Condensed-bold.fntdata"/><Relationship Id="rId21" Type="http://schemas.openxmlformats.org/officeDocument/2006/relationships/font" Target="fonts/RobotoCondensed-regular.fntdata"/><Relationship Id="rId24" Type="http://schemas.openxmlformats.org/officeDocument/2006/relationships/font" Target="fonts/RobotoCondensed-boldItalic.fntdata"/><Relationship Id="rId23" Type="http://schemas.openxmlformats.org/officeDocument/2006/relationships/font" Target="fonts/RobotoCondense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odoni-bold.fntdata"/><Relationship Id="rId25" Type="http://schemas.openxmlformats.org/officeDocument/2006/relationships/font" Target="fonts/Bodoni-regular.fntdata"/><Relationship Id="rId28" Type="http://schemas.openxmlformats.org/officeDocument/2006/relationships/font" Target="fonts/Bodoni-boldItalic.fntdata"/><Relationship Id="rId27" Type="http://schemas.openxmlformats.org/officeDocument/2006/relationships/font" Target="fonts/Bodoni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WE ARE COLLABORATING WITH LOCAL INDISTRURIES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where a lot of our students are already working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WE ALSO HAD INTERNATIONALLY SUCCESSFUL STUDENTS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Hyperbolic Magnetism, Chameleon Run a Apple Design Award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Beat Saber, the most successful VR game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MÁME TRADICI a JSME VELCÍ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University has been founded in 1348 and it is the oldest university in Central Europe.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It consists of 17 faculties.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About one hundred thousand students are studying here every year.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It ranks among the top 2% of all universities around the globe.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And it has large annual budget.</a:t>
            </a:r>
            <a:endParaRPr/>
          </a:p>
        </p:txBody>
      </p:sp>
      <p:sp>
        <p:nvSpPr>
          <p:cNvPr id="95" name="Google Shape;95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NAŠE FAKULTA JSOU TŘI FULLY MATURED PROGRAMY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máme několik budov, je to velké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MATFYZ je Matematika, Fyzika a Informatika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WITH US, YOU ARE IN A GOOD COMPANY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our students are sought after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Velké firmy, které spolupracují s MFF UK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+Loga firem, kam studenti odcházejí pracovat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GAMEDEV IS YOUNG BUT FORMING STEADILY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-- we are attracting also international students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Karlovka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ČVUT, FAMU, UMPRUM, Západočeská univerzita</a:t>
            </a:r>
            <a:endParaRPr/>
          </a:p>
        </p:txBody>
      </p:sp>
      <p:sp>
        <p:nvSpPr>
          <p:cNvPr id="155" name="Google Shape;155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All-round programmers – C++, C#, Java, Python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GPU programming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 both real-time renderers and non-real time renders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Game AI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 consisting of programming artificial agents in 3D, real-time searches for strategies and procedural content generation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Engines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+ Unity, Unreal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Algorithms, Data structure, Computational Complexity</a:t>
            </a:r>
            <a:endParaRPr/>
          </a:p>
        </p:txBody>
      </p:sp>
      <p:sp>
        <p:nvSpPr>
          <p:cNvPr id="175" name="Google Shape;175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BUT WE ARE INTEGRATING GAMEDEV EFFORTS OF OTHER LOCAL UNIVERSTITIES AS WELL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46.jpg"/><Relationship Id="rId9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15.jpg"/><Relationship Id="rId6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36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3" Type="http://schemas.openxmlformats.org/officeDocument/2006/relationships/image" Target="../media/image20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6.png"/><Relationship Id="rId9" Type="http://schemas.openxmlformats.org/officeDocument/2006/relationships/image" Target="../media/image12.jpg"/><Relationship Id="rId15" Type="http://schemas.openxmlformats.org/officeDocument/2006/relationships/image" Target="../media/image22.png"/><Relationship Id="rId14" Type="http://schemas.openxmlformats.org/officeDocument/2006/relationships/image" Target="../media/image29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27.png"/><Relationship Id="rId7" Type="http://schemas.openxmlformats.org/officeDocument/2006/relationships/image" Target="../media/image33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s\VS\PR\MFF-LOGO\logotyp_fakulty_rgb4.png" id="89" name="Google Shape;89;p1"/>
          <p:cNvPicPr preferRelativeResize="0"/>
          <p:nvPr/>
        </p:nvPicPr>
        <p:blipFill rotWithShape="1">
          <a:blip r:embed="rId3">
            <a:alphaModFix/>
          </a:blip>
          <a:srcRect b="22710" l="0" r="7834" t="22275"/>
          <a:stretch/>
        </p:blipFill>
        <p:spPr>
          <a:xfrm>
            <a:off x="106680" y="914400"/>
            <a:ext cx="8919556" cy="164592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295400" y="3152001"/>
            <a:ext cx="70074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Docs\VS\PR\gamedev.cuni.cz\LOGO\v2\Logo2-180-C-AT.png"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9256" y="3985611"/>
            <a:ext cx="3365501" cy="14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5668" y="1689999"/>
            <a:ext cx="3744416" cy="155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335" y="2606248"/>
            <a:ext cx="1697037" cy="11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937" y="3736548"/>
            <a:ext cx="2302740" cy="123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937" y="5268129"/>
            <a:ext cx="2297311" cy="784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38972" y="1689999"/>
            <a:ext cx="4343400" cy="49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30102" y="4296645"/>
            <a:ext cx="1952270" cy="175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02506" y="3584024"/>
            <a:ext cx="2622287" cy="120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12727" y="5138484"/>
            <a:ext cx="2518544" cy="91403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 txBox="1"/>
          <p:nvPr/>
        </p:nvSpPr>
        <p:spPr>
          <a:xfrm>
            <a:off x="1068290" y="609600"/>
            <a:ext cx="70074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cs-CZ" sz="3000" u="none" cap="small" strike="noStrik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Gamedev Partne</a:t>
            </a:r>
            <a:r>
              <a:rPr lang="cs-CZ" sz="3000" cap="small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ři</a:t>
            </a:r>
            <a:endParaRPr b="0" i="0" sz="3000" u="none" cap="small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Google Shape;216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0935" y="1689999"/>
            <a:ext cx="1730629" cy="1730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wnloads\HyperbolicMagnetism.png" id="222" name="Google Shape;22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851" y="304800"/>
            <a:ext cx="4495800" cy="1490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Chameleon1.jpg" id="223" name="Google Shape;22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1725" y="322943"/>
            <a:ext cx="4064001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515" y="1928220"/>
            <a:ext cx="4483138" cy="2801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WWDCawards.jpg" id="225" name="Google Shape;22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1725" y="4620164"/>
            <a:ext cx="4064000" cy="2084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325239-166947-04-jan-ilavsky-vladimir-hrincar-1280x720-653x367.jpg" id="226" name="Google Shape;22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1183" y="4876800"/>
            <a:ext cx="3124200" cy="1755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chameleon-run-google-play-free.jpg" id="227" name="Google Shape;227;p12"/>
          <p:cNvPicPr preferRelativeResize="0"/>
          <p:nvPr/>
        </p:nvPicPr>
        <p:blipFill rotWithShape="1">
          <a:blip r:embed="rId8">
            <a:alphaModFix/>
          </a:blip>
          <a:srcRect b="6357" l="0" r="0" t="9552"/>
          <a:stretch/>
        </p:blipFill>
        <p:spPr>
          <a:xfrm>
            <a:off x="4841725" y="2766200"/>
            <a:ext cx="4064399" cy="16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7515" y="1925925"/>
            <a:ext cx="4483136" cy="28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58799" y="4885775"/>
            <a:ext cx="1241852" cy="1746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5800"/>
            <a:ext cx="9144000" cy="5738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wnloads\NAKI_wnp_2017 02_nahled_Page_01.png" id="239" name="Google Shape;2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922" y="0"/>
            <a:ext cx="9191844" cy="691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476672"/>
            <a:ext cx="8244407" cy="1034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66800"/>
            <a:ext cx="9144000" cy="512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6"/>
          <p:cNvSpPr txBox="1"/>
          <p:nvPr/>
        </p:nvSpPr>
        <p:spPr>
          <a:xfrm>
            <a:off x="0" y="6172200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cs-CZ" sz="3000" u="none" cap="small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Svoboda 1945</a:t>
            </a:r>
            <a:endParaRPr b="1" i="0" sz="3000" u="none" cap="small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p14:dur="100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s\VS\PR\MFF-LOGO\logotyp_fakulty_rgb4.png" id="252" name="Google Shape;252;p21"/>
          <p:cNvPicPr preferRelativeResize="0"/>
          <p:nvPr/>
        </p:nvPicPr>
        <p:blipFill rotWithShape="1">
          <a:blip r:embed="rId3">
            <a:alphaModFix/>
          </a:blip>
          <a:srcRect b="22710" l="0" r="7834" t="22275"/>
          <a:stretch/>
        </p:blipFill>
        <p:spPr>
          <a:xfrm>
            <a:off x="106680" y="914400"/>
            <a:ext cx="8919556" cy="164592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 txBox="1"/>
          <p:nvPr/>
        </p:nvSpPr>
        <p:spPr>
          <a:xfrm>
            <a:off x="1295400" y="3152001"/>
            <a:ext cx="70074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David Šosvald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Docs\VS\PR\gamedev.cuni.cz\LOGO\v2\Logo2-180-C-AT.png" id="254" name="Google Shape;25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781" y="4305086"/>
            <a:ext cx="3365501" cy="14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wnloads\beautiful-prague-city-widescreen-wallpapers-of-high-resolution-free.jpg"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000" y="0"/>
            <a:ext cx="4572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89821574.jpg" id="98" name="Google Shape;98;p3"/>
          <p:cNvPicPr preferRelativeResize="0"/>
          <p:nvPr/>
        </p:nvPicPr>
        <p:blipFill rotWithShape="1">
          <a:blip r:embed="rId4">
            <a:alphaModFix/>
          </a:blip>
          <a:srcRect b="5000" l="0" r="0" t="0"/>
          <a:stretch/>
        </p:blipFill>
        <p:spPr>
          <a:xfrm>
            <a:off x="4590000" y="-400050"/>
            <a:ext cx="457200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5">
            <a:alphaModFix/>
          </a:blip>
          <a:srcRect b="0" l="0" r="0" t="5369"/>
          <a:stretch/>
        </p:blipFill>
        <p:spPr>
          <a:xfrm>
            <a:off x="1" y="2887200"/>
            <a:ext cx="9144000" cy="53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4768109" y="3662996"/>
            <a:ext cx="23910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Založena </a:t>
            </a: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1348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5385791" y="4291204"/>
            <a:ext cx="17733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Fa</a:t>
            </a: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4615708" y="4919412"/>
            <a:ext cx="25434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100.000 Student</a:t>
            </a: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ů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4082309" y="5547620"/>
            <a:ext cx="30768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2% v Uni ranking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4463308" y="3034788"/>
            <a:ext cx="26958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Karlova Univerzita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3942607" y="6175829"/>
            <a:ext cx="32166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Roční </a:t>
            </a: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 440M $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Downloads\Carolinum_Logo.svg.png" id="106" name="Google Shape;10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1570" y="3034788"/>
            <a:ext cx="1740199" cy="1746000"/>
          </a:xfrm>
          <a:prstGeom prst="rect">
            <a:avLst/>
          </a:prstGeom>
          <a:solidFill>
            <a:srgbClr val="FDE9D8">
              <a:alpha val="69411"/>
            </a:srgbClr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p14:dur="100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5369"/>
          <a:stretch/>
        </p:blipFill>
        <p:spPr>
          <a:xfrm>
            <a:off x="1" y="2887200"/>
            <a:ext cx="9144000" cy="532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0000" y="231"/>
            <a:ext cx="4572000" cy="285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5">
            <a:alphaModFix/>
          </a:blip>
          <a:srcRect b="23913" l="0" r="0" t="11700"/>
          <a:stretch/>
        </p:blipFill>
        <p:spPr>
          <a:xfrm>
            <a:off x="1" y="2894458"/>
            <a:ext cx="9144000" cy="400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8000" y="231"/>
            <a:ext cx="4571999" cy="28570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4981302" y="3661566"/>
            <a:ext cx="22062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Čtyři Budovy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1704699" y="4291204"/>
            <a:ext cx="54828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Matematika, Fyzika, Informatika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485501" y="4919412"/>
            <a:ext cx="67020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Informatika Jako Nezávislý a Vyspělý Obor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2296300" y="3034788"/>
            <a:ext cx="48912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Matematicko-Fyzikální Fakulta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11570" y="3045528"/>
            <a:ext cx="1740199" cy="1724520"/>
          </a:xfrm>
          <a:prstGeom prst="rect">
            <a:avLst/>
          </a:prstGeom>
          <a:solidFill>
            <a:srgbClr val="FDE9D8">
              <a:alpha val="69411"/>
            </a:srgbClr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1" name="Google Shape;121;p4"/>
          <p:cNvSpPr txBox="1"/>
          <p:nvPr/>
        </p:nvSpPr>
        <p:spPr>
          <a:xfrm>
            <a:off x="1142999" y="5547620"/>
            <a:ext cx="6044400" cy="492600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AI, ML, Deep L., </a:t>
            </a: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Ligvistika</a:t>
            </a: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</a:t>
            </a:r>
            <a:r>
              <a:rPr lang="cs-CZ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</a:t>
            </a:r>
            <a:r>
              <a:rPr b="0" i="0" lang="cs-CZ" sz="26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Data, Security</a:t>
            </a:r>
            <a:endParaRPr b="0" i="0" sz="26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p14:dur="100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5"/>
          <p:cNvGrpSpPr/>
          <p:nvPr/>
        </p:nvGrpSpPr>
        <p:grpSpPr>
          <a:xfrm>
            <a:off x="576509" y="838200"/>
            <a:ext cx="7990983" cy="2745393"/>
            <a:chOff x="576509" y="909240"/>
            <a:chExt cx="7990983" cy="2745393"/>
          </a:xfrm>
        </p:grpSpPr>
        <p:grpSp>
          <p:nvGrpSpPr>
            <p:cNvPr id="128" name="Google Shape;128;p5"/>
            <p:cNvGrpSpPr/>
            <p:nvPr/>
          </p:nvGrpSpPr>
          <p:grpSpPr>
            <a:xfrm>
              <a:off x="790618" y="2654508"/>
              <a:ext cx="7562764" cy="1000125"/>
              <a:chOff x="716106" y="2654508"/>
              <a:chExt cx="7562764" cy="1000125"/>
            </a:xfrm>
          </p:grpSpPr>
          <p:pic>
            <p:nvPicPr>
              <p:cNvPr descr="E:\Downloads\logo1.jpg" id="129" name="Google Shape;129;p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716106" y="2661065"/>
                <a:ext cx="1155524" cy="9870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5.png" id="130" name="Google Shape;130;p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824997" y="2654508"/>
                <a:ext cx="1169988" cy="1000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6.png" id="131" name="Google Shape;131;p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108882" y="2654508"/>
                <a:ext cx="1169988" cy="1000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7.png" id="132" name="Google Shape;132;p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343584" y="2723771"/>
                <a:ext cx="1009458" cy="8615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8.png" id="133" name="Google Shape;133;p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466940" y="2654508"/>
                <a:ext cx="1169988" cy="1000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4" name="Google Shape;134;p5"/>
            <p:cNvGrpSpPr/>
            <p:nvPr/>
          </p:nvGrpSpPr>
          <p:grpSpPr>
            <a:xfrm>
              <a:off x="576509" y="909240"/>
              <a:ext cx="7990983" cy="1940718"/>
              <a:chOff x="489528" y="909240"/>
              <a:chExt cx="7990983" cy="1940718"/>
            </a:xfrm>
          </p:grpSpPr>
          <p:pic>
            <p:nvPicPr>
              <p:cNvPr descr="E:\Downloads\logo10.png" id="135" name="Google Shape;135;p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305651" y="1351154"/>
                <a:ext cx="1238250" cy="10568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2.jpg" id="136" name="Google Shape;136;p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489528" y="1133799"/>
                <a:ext cx="1744936" cy="1491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3.png" id="137" name="Google Shape;137;p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3615088" y="909240"/>
                <a:ext cx="2271892" cy="19407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4.png" id="138" name="Google Shape;138;p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6907241" y="1207682"/>
                <a:ext cx="1573270" cy="13438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:\Downloads\logo9.png" id="139" name="Google Shape;139;p5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5958167" y="1504949"/>
                <a:ext cx="877888" cy="74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140;p5"/>
          <p:cNvGrpSpPr/>
          <p:nvPr/>
        </p:nvGrpSpPr>
        <p:grpSpPr>
          <a:xfrm>
            <a:off x="1512209" y="4835074"/>
            <a:ext cx="6119583" cy="1045596"/>
            <a:chOff x="1073751" y="4627040"/>
            <a:chExt cx="7209966" cy="1231900"/>
          </a:xfrm>
        </p:grpSpPr>
        <p:pic>
          <p:nvPicPr>
            <p:cNvPr descr="E:\Downloads\ibm.png" id="141" name="Google Shape;141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188217" y="4688405"/>
              <a:ext cx="2095500" cy="1109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Downloads\google.png" id="142" name="Google Shape;142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967954" y="4871633"/>
              <a:ext cx="2557960" cy="865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Downloads\fb_icon_325x325.png" id="143" name="Google Shape;143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073751" y="4627040"/>
              <a:ext cx="1231900" cy="1231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5"/>
          <p:cNvSpPr txBox="1"/>
          <p:nvPr/>
        </p:nvSpPr>
        <p:spPr>
          <a:xfrm>
            <a:off x="1068293" y="579801"/>
            <a:ext cx="70074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cap="small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Partneři univerzity</a:t>
            </a:r>
            <a:endParaRPr b="0" i="0" sz="3000" u="none" cap="small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1068293" y="4050660"/>
            <a:ext cx="70074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cap="small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Pracovní nabídky</a:t>
            </a:r>
            <a:endParaRPr b="0" i="0" sz="3000" u="none" cap="small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p14:dur="100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098" y="2324098"/>
            <a:ext cx="5193803" cy="2209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wnloads\rp5q3b-md2.jpg" id="157" name="Google Shape;157;p7"/>
          <p:cNvPicPr preferRelativeResize="0"/>
          <p:nvPr/>
        </p:nvPicPr>
        <p:blipFill rotWithShape="1">
          <a:blip r:embed="rId3">
            <a:alphaModFix/>
          </a:blip>
          <a:srcRect b="0" l="0" r="14061" t="0"/>
          <a:stretch/>
        </p:blipFill>
        <p:spPr>
          <a:xfrm>
            <a:off x="4330" y="655622"/>
            <a:ext cx="913534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 txBox="1"/>
          <p:nvPr/>
        </p:nvSpPr>
        <p:spPr>
          <a:xfrm>
            <a:off x="2403565" y="4336869"/>
            <a:ext cx="65313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Vzdělání v 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Gamedevu 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České Republice </a:t>
            </a:r>
            <a:r>
              <a:rPr b="0" i="0" lang="cs-CZ" sz="2600" u="none" cap="small" strike="noStrike">
                <a:solidFill>
                  <a:srgbClr val="66C5EC"/>
                </a:solidFill>
                <a:latin typeface="Calibri"/>
                <a:ea typeface="Calibri"/>
                <a:cs typeface="Calibri"/>
                <a:sym typeface="Calibri"/>
              </a:rPr>
              <a:t>Roste</a:t>
            </a:r>
            <a:endParaRPr b="0" i="0" sz="2600" u="none" cap="small" strike="noStrike">
              <a:solidFill>
                <a:srgbClr val="66C5E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2989150" y="4985350"/>
            <a:ext cx="59457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Nová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s-CZ" sz="2600" u="none" cap="small" strike="noStrike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r>
              <a:rPr lang="cs-CZ" sz="2600" cap="small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gisterská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Akreditace na MFF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od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2020  </a:t>
            </a:r>
            <a:endParaRPr b="0" i="0" sz="2600" u="none" cap="small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4876800" y="5633809"/>
            <a:ext cx="40623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ČVUT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FAMU, UMPRUM, </a:t>
            </a:r>
            <a:r>
              <a:rPr lang="cs-CZ" sz="2600" cap="small">
                <a:solidFill>
                  <a:srgbClr val="CFD500"/>
                </a:solidFill>
                <a:latin typeface="Calibri"/>
                <a:ea typeface="Calibri"/>
                <a:cs typeface="Calibri"/>
                <a:sym typeface="Calibri"/>
              </a:rPr>
              <a:t>ZČU</a:t>
            </a:r>
            <a:endParaRPr b="0" i="0" sz="2600" u="none" cap="small" strike="noStrike">
              <a:solidFill>
                <a:srgbClr val="CFD5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p14:dur="100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:\NSWI115-VyvojPocHer\2012 - UDK+DDR - MagicCarpet\1t.jpg"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914" y="629615"/>
            <a:ext cx="9161914" cy="573162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5669214" y="4336868"/>
            <a:ext cx="32655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Mezinárodní 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 b="0" i="0" sz="2600" u="none" cap="small" strike="noStrike">
              <a:solidFill>
                <a:srgbClr val="66C5E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3352800" y="4985339"/>
            <a:ext cx="5582064" cy="49244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b="0" i="0" lang="cs-CZ" sz="2600" u="none" cap="small" strike="noStrike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Masters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Accreditation at CU in 2020  </a:t>
            </a:r>
            <a:endParaRPr b="0" i="0" sz="2600" u="none" cap="small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4876800" y="5633809"/>
            <a:ext cx="4062418" cy="49244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CTU, FAMU, UMPRUM, </a:t>
            </a:r>
            <a:r>
              <a:rPr b="0" i="0" lang="cs-CZ" sz="2600" u="none" cap="small" strike="noStrike">
                <a:solidFill>
                  <a:srgbClr val="CFD500"/>
                </a:solidFill>
                <a:latin typeface="Calibri"/>
                <a:ea typeface="Calibri"/>
                <a:cs typeface="Calibri"/>
                <a:sym typeface="Calibri"/>
              </a:rPr>
              <a:t>UWB</a:t>
            </a:r>
            <a:endParaRPr b="0" i="0" sz="2600" u="none" cap="small" strike="noStrike">
              <a:solidFill>
                <a:srgbClr val="CFD5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3856025" y="5633825"/>
            <a:ext cx="50787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Mladých Vývojářů 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s-CZ" sz="2600" u="none" cap="small" strike="noStrike">
                <a:solidFill>
                  <a:srgbClr val="66C5EC"/>
                </a:solidFill>
                <a:latin typeface="Calibri"/>
                <a:ea typeface="Calibri"/>
                <a:cs typeface="Calibri"/>
                <a:sym typeface="Calibri"/>
              </a:rPr>
              <a:t>Game Jam</a:t>
            </a:r>
            <a:r>
              <a:rPr lang="cs-CZ" sz="2600" cap="small">
                <a:solidFill>
                  <a:srgbClr val="66C5EC"/>
                </a:solidFill>
                <a:latin typeface="Calibri"/>
                <a:ea typeface="Calibri"/>
                <a:cs typeface="Calibri"/>
                <a:sym typeface="Calibri"/>
              </a:rPr>
              <a:t>ech</a:t>
            </a:r>
            <a:endParaRPr b="0" i="0" sz="2600" u="none" cap="small" strike="noStrike">
              <a:solidFill>
                <a:srgbClr val="66C5E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2251100" y="4985338"/>
            <a:ext cx="66837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rgbClr val="CFD5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/60 M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Student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ů na Našich Kurzech</a:t>
            </a:r>
            <a:r>
              <a:rPr b="0" i="0" lang="cs-CZ" sz="2600" u="none" cap="small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2600" u="none" cap="small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p14:dur="100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28" y="608030"/>
            <a:ext cx="9144000" cy="564194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2003930" y="4348034"/>
            <a:ext cx="34071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Všestranní</a:t>
            </a: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</a:t>
            </a: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átoři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9"/>
          <p:cNvSpPr txBox="1"/>
          <p:nvPr/>
        </p:nvSpPr>
        <p:spPr>
          <a:xfrm>
            <a:off x="4428541" y="4987891"/>
            <a:ext cx="27339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Programování </a:t>
            </a: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9"/>
          <p:cNvSpPr txBox="1"/>
          <p:nvPr/>
        </p:nvSpPr>
        <p:spPr>
          <a:xfrm>
            <a:off x="6768738" y="5627915"/>
            <a:ext cx="892498" cy="49244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5526677" y="4348034"/>
            <a:ext cx="3407099" cy="49244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rgbClr val="66C5EC"/>
                </a:solidFill>
                <a:latin typeface="Calibri"/>
                <a:ea typeface="Calibri"/>
                <a:cs typeface="Calibri"/>
                <a:sym typeface="Calibri"/>
              </a:rPr>
              <a:t>C++</a:t>
            </a: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C#, Java, Python, …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7285022" y="4981775"/>
            <a:ext cx="16488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rgbClr val="CFD500"/>
                </a:solidFill>
                <a:latin typeface="Calibri"/>
                <a:ea typeface="Calibri"/>
                <a:cs typeface="Calibri"/>
                <a:sym typeface="Calibri"/>
              </a:rPr>
              <a:t>AI </a:t>
            </a:r>
            <a:r>
              <a:rPr lang="cs-CZ" sz="2600" cap="small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 hry</a:t>
            </a:r>
            <a:endParaRPr b="0" i="0" sz="2600" u="none" cap="small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7774608" y="5627915"/>
            <a:ext cx="1159168" cy="49244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Unreal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5609052" y="5627925"/>
            <a:ext cx="10464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Godot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1756250" y="4981775"/>
            <a:ext cx="25497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Teoretické základy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p14:dur="100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wnloads\5.png" id="191" name="Google Shape;1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368" y="1519238"/>
            <a:ext cx="3766632" cy="269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cs\VS\Teaching\Lectures\NSWI115-VyvojPocitacovychHer\Games-Images\2015-TimeLapsus.png" id="192" name="Google Shape;19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62071"/>
            <a:ext cx="3364429" cy="1402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cs\VS\Teaching\Lectures\NSWI115-VyvojPocitacovychHer\Games-Images\2016-PressToPlay.png" id="193" name="Google Shape;19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0"/>
            <a:ext cx="4572000" cy="276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/>
          <p:cNvPicPr preferRelativeResize="0"/>
          <p:nvPr/>
        </p:nvPicPr>
        <p:blipFill rotWithShape="1">
          <a:blip r:embed="rId6">
            <a:alphaModFix/>
          </a:blip>
          <a:srcRect b="19108" l="0" r="0" t="0"/>
          <a:stretch/>
        </p:blipFill>
        <p:spPr>
          <a:xfrm>
            <a:off x="3364429" y="2762070"/>
            <a:ext cx="2415142" cy="1402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cs\VS\Teaching\Lectures\NSWI115-VyvojPocitacovychHer\Games-Images\2016-Spring.png" id="195" name="Google Shape;19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4572000" cy="2762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creenshot_5.png" id="196" name="Google Shape;19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21772" y="4164513"/>
            <a:ext cx="4593771" cy="2711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Downloads\rp5q3b-md2.jpg" id="197" name="Google Shape;197;p10"/>
          <p:cNvPicPr preferRelativeResize="0"/>
          <p:nvPr/>
        </p:nvPicPr>
        <p:blipFill rotWithShape="1">
          <a:blip r:embed="rId9">
            <a:alphaModFix/>
          </a:blip>
          <a:srcRect b="0" l="0" r="14061" t="0"/>
          <a:stretch/>
        </p:blipFill>
        <p:spPr>
          <a:xfrm>
            <a:off x="4564742" y="4157256"/>
            <a:ext cx="4579257" cy="2700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 txBox="1"/>
          <p:nvPr/>
        </p:nvSpPr>
        <p:spPr>
          <a:xfrm>
            <a:off x="108977" y="4267200"/>
            <a:ext cx="37665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Herní</a:t>
            </a: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 Prototypů Ročně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108975" y="4875475"/>
            <a:ext cx="41322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Vyvinuto v</a:t>
            </a: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s-CZ" sz="2600" u="none" cap="small" strike="noStrike">
                <a:solidFill>
                  <a:srgbClr val="CFD500"/>
                </a:solidFill>
                <a:latin typeface="Calibri"/>
                <a:ea typeface="Calibri"/>
                <a:cs typeface="Calibri"/>
                <a:sym typeface="Calibri"/>
              </a:rPr>
              <a:t>Různorodých </a:t>
            </a: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Týmech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123498" y="5562600"/>
            <a:ext cx="37011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Lokální Experti jako </a:t>
            </a:r>
            <a:r>
              <a:rPr lang="cs-CZ" sz="2600" cap="small">
                <a:solidFill>
                  <a:srgbClr val="66C5EC"/>
                </a:solidFill>
                <a:latin typeface="Calibri"/>
                <a:ea typeface="Calibri"/>
                <a:cs typeface="Calibri"/>
                <a:sym typeface="Calibri"/>
              </a:rPr>
              <a:t>Mentoři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108984" y="6203813"/>
            <a:ext cx="65967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Účast na Herních</a:t>
            </a:r>
            <a:r>
              <a:rPr lang="cs-CZ" sz="2600" cap="small">
                <a:solidFill>
                  <a:srgbClr val="E2007A"/>
                </a:solidFill>
                <a:latin typeface="Calibri"/>
                <a:ea typeface="Calibri"/>
                <a:cs typeface="Calibri"/>
                <a:sym typeface="Calibri"/>
              </a:rPr>
              <a:t> Konferencích</a:t>
            </a: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</a:t>
            </a:r>
            <a:r>
              <a:rPr b="0" i="0" lang="cs-CZ" sz="26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Game jam</a:t>
            </a:r>
            <a:r>
              <a:rPr lang="cs-CZ" sz="2600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ech</a:t>
            </a:r>
            <a:endParaRPr b="0" i="0" sz="2600" u="none" cap="small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p14:dur="100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2018-01-31T15:18:39Z</dcterms:created>
  <dc:creator>Jimmy</dc:creator>
</cp:coreProperties>
</file>